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258" r:id="rId2"/>
    <p:sldId id="385" r:id="rId3"/>
    <p:sldId id="556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40" r:id="rId23"/>
    <p:sldId id="541" r:id="rId24"/>
    <p:sldId id="542" r:id="rId25"/>
    <p:sldId id="543" r:id="rId26"/>
    <p:sldId id="544" r:id="rId27"/>
    <p:sldId id="54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88" d="100"/>
          <a:sy n="88" d="100"/>
        </p:scale>
        <p:origin x="357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0451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AD2802E-C315-4609-B5F5-3AE722F48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99426D-20A7-477C-A872-C344D869AC40}" type="datetimeFigureOut">
              <a:rPr lang="en-US"/>
              <a:pPr>
                <a:defRPr/>
              </a:pPr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6698F-19EC-445F-938C-011B50414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4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BE4FD0-CFED-46D3-A275-7FB710220410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8BE7EDE-91BB-4931-9DDD-8046166F6FB3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A286BEC-51C7-40BB-8B26-F596F26FBA92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BE3CE9B-6CAC-4090-A23C-2B0B0548EEBA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B9F1A33-AAC1-4F96-801B-B3E84DFC16C4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4DDF026-A86E-4F8B-ACFE-4EEAE4D6401A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2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E9DC074-4370-4EF8-ADAE-06FCC450AA55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79E8C0C-116C-420C-8E04-B8B2103B8913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C8B5C6-7219-448B-8A23-EC4D8C899704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35B52D-EE1A-49CE-AF10-BE12088F41DF}" type="slidenum">
              <a:rPr lang="en-US" sz="1200" smtClean="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AF9E55-0118-4706-AA06-A6A9D2C75F7F}" type="slidenum">
              <a:rPr lang="en-US" sz="1200" smtClean="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EE1DF7-FD95-4D0E-99D0-8D595AC9600E}" type="slidenum">
              <a:rPr lang="en-US" sz="1200" smtClean="0"/>
              <a:pPr eaLnBrk="1" hangingPunct="1"/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0550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1CB13E-27EC-4F90-BD82-29E63AB28571}" type="slidenum">
              <a:rPr lang="en-US" sz="1200" smtClean="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8B34D4-381F-413D-B586-D2DBE23F7F1B}" type="slidenum">
              <a:rPr lang="en-US" sz="1200" smtClean="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0E2CF0-4407-4DE9-8709-84180C3C4EC6}" type="slidenum">
              <a:rPr lang="en-US" sz="1200" smtClean="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4C432B-B169-41A4-AF10-5CC52EAE11D1}" type="slidenum">
              <a:rPr lang="en-US" sz="1200" smtClean="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C5AC49-8357-4D86-B613-20E52459F675}" type="slidenum">
              <a:rPr lang="en-US" sz="1200" smtClean="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D9D7F9-F649-4017-8265-9BE270A91484}" type="slidenum">
              <a:rPr lang="en-US" sz="1200" smtClean="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5D3B9D-9747-4045-A79E-C66E1774C21B}" type="slidenum">
              <a:rPr lang="en-US" sz="1200" smtClean="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646EFCD-B3B8-4734-9128-88AAE3193223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698B9E3-BAA4-455C-B962-D9A6805AF20B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54AF8B1-040C-4F32-9C82-F037CBCFB5F2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5E91679-A0D9-4467-A7D6-411A1DEF8D77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186D3B7-4AFB-4527-BBB4-8EBA61695DF2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6E66775-8992-4B2C-9A43-B3D21B53C744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4926"/>
            <a:ext cx="2971800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9C0600E-AFF6-459D-9F66-F3C759D22863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193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59055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9353" y="219075"/>
            <a:ext cx="8001000" cy="68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353" y="11049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24887" y="7239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129186" y="9144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wmf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tz%27_la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 333 </a:t>
            </a:r>
            <a:br>
              <a:rPr lang="en-US" altLang="en-US" dirty="0"/>
            </a:br>
            <a:r>
              <a:rPr lang="en-US" altLang="en-US" dirty="0"/>
              <a:t>Green Electric Energy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15: Wind as a Resource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Dr. Karl Reinhard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University of Illinois at Urbana-Champaign</a:t>
            </a:r>
          </a:p>
          <a:p>
            <a:r>
              <a:rPr lang="en-US" dirty="0"/>
              <a:t>reinhrd2@illinois.edu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Air Density Altitude Correction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762854"/>
              </p:ext>
            </p:extLst>
          </p:nvPr>
        </p:nvGraphicFramePr>
        <p:xfrm>
          <a:off x="5867400" y="4490397"/>
          <a:ext cx="1522044" cy="62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Equation" r:id="rId4" imgW="1790640" imgH="736560" progId="Equation.DSMT4">
                  <p:embed/>
                </p:oleObj>
              </mc:Choice>
              <mc:Fallback>
                <p:oleObj name="Equation" r:id="rId4" imgW="1790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490397"/>
                        <a:ext cx="1522044" cy="626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222346"/>
              </p:ext>
            </p:extLst>
          </p:nvPr>
        </p:nvGraphicFramePr>
        <p:xfrm>
          <a:off x="1172964" y="4631132"/>
          <a:ext cx="3551436" cy="29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Equation" r:id="rId6" imgW="4178160" imgH="342720" progId="Equation.DSMT4">
                  <p:embed/>
                </p:oleObj>
              </mc:Choice>
              <mc:Fallback>
                <p:oleObj name="Equation" r:id="rId6" imgW="41781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964" y="4631132"/>
                        <a:ext cx="3551436" cy="29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903987"/>
              </p:ext>
            </p:extLst>
          </p:nvPr>
        </p:nvGraphicFramePr>
        <p:xfrm>
          <a:off x="1530477" y="5712260"/>
          <a:ext cx="2223702" cy="62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quation" r:id="rId8" imgW="2616120" imgH="736560" progId="Equation.DSMT4">
                  <p:embed/>
                </p:oleObj>
              </mc:Choice>
              <mc:Fallback>
                <p:oleObj name="Equation" r:id="rId8" imgW="26161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77" y="5712260"/>
                        <a:ext cx="2223702" cy="626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42903"/>
              </p:ext>
            </p:extLst>
          </p:nvPr>
        </p:nvGraphicFramePr>
        <p:xfrm>
          <a:off x="4953000" y="5793169"/>
          <a:ext cx="2374866" cy="323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Equation" r:id="rId10" imgW="2793960" imgH="380880" progId="Equation.DSMT4">
                  <p:embed/>
                </p:oleObj>
              </mc:Choice>
              <mc:Fallback>
                <p:oleObj name="Equation" r:id="rId10" imgW="2793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793169"/>
                        <a:ext cx="2374866" cy="323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Box 24"/>
          <p:cNvSpPr txBox="1">
            <a:spLocks noChangeArrowheads="1"/>
          </p:cNvSpPr>
          <p:nvPr/>
        </p:nvSpPr>
        <p:spPr bwMode="auto">
          <a:xfrm>
            <a:off x="5215178" y="6232981"/>
            <a:ext cx="2374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/>
              <a:t>where</a:t>
            </a:r>
            <a:r>
              <a:rPr lang="en-US" sz="2000" i="1" dirty="0"/>
              <a:t> H</a:t>
            </a:r>
            <a:r>
              <a:rPr lang="en-US" sz="2000" dirty="0"/>
              <a:t> is in meters</a:t>
            </a:r>
          </a:p>
        </p:txBody>
      </p:sp>
      <p:sp>
        <p:nvSpPr>
          <p:cNvPr id="6154" name="Right Arrow 12"/>
          <p:cNvSpPr>
            <a:spLocks noChangeArrowheads="1"/>
          </p:cNvSpPr>
          <p:nvPr/>
        </p:nvSpPr>
        <p:spPr bwMode="auto">
          <a:xfrm>
            <a:off x="4114800" y="5930716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6155" name="TextBox 24"/>
          <p:cNvSpPr txBox="1">
            <a:spLocks noChangeArrowheads="1"/>
          </p:cNvSpPr>
          <p:nvPr/>
        </p:nvSpPr>
        <p:spPr bwMode="auto">
          <a:xfrm>
            <a:off x="698466" y="5164899"/>
            <a:ext cx="6629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 dirty="0"/>
              <a:t>We get a differential equation in terms of pressure: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592A1-7777-4E3A-BA4B-833B4B8901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1625" y="1447800"/>
            <a:ext cx="6153150" cy="2152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AE2C33-B107-4AF0-A645-1F93F2E5F711}"/>
              </a:ext>
            </a:extLst>
          </p:cNvPr>
          <p:cNvSpPr/>
          <p:nvPr/>
        </p:nvSpPr>
        <p:spPr>
          <a:xfrm>
            <a:off x="748156" y="3635140"/>
            <a:ext cx="7696200" cy="74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FIGURE 7.15 A column of air in static equilibrium used to determine the relationship between air pressure and altitude.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Masters, Gilbert M. </a:t>
            </a:r>
            <a:r>
              <a:rPr lang="en-US" sz="12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001000" cy="533400"/>
          </a:xfrm>
        </p:spPr>
        <p:txBody>
          <a:bodyPr/>
          <a:lstStyle/>
          <a:p>
            <a:r>
              <a:rPr lang="en-US" sz="2800" dirty="0"/>
              <a:t>Air Density Temperature and Altitude Impacts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001000" cy="3733800"/>
          </a:xfrm>
        </p:spPr>
        <p:txBody>
          <a:bodyPr/>
          <a:lstStyle/>
          <a:p>
            <a:r>
              <a:rPr lang="en-US" sz="2200" dirty="0"/>
              <a:t>Density variation </a:t>
            </a:r>
            <a:r>
              <a:rPr lang="en-US" sz="2200" dirty="0" err="1"/>
              <a:t>wrt</a:t>
            </a:r>
            <a:r>
              <a:rPr lang="en-US" sz="2200" dirty="0"/>
              <a:t> temperature and altitude is given by 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710804"/>
              </p:ext>
            </p:extLst>
          </p:nvPr>
        </p:nvGraphicFramePr>
        <p:xfrm>
          <a:off x="768313" y="2133600"/>
          <a:ext cx="78724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4" imgW="9258120" imgH="1066680" progId="Equation.DSMT4">
                  <p:embed/>
                </p:oleObj>
              </mc:Choice>
              <mc:Fallback>
                <p:oleObj name="Equation" r:id="rId4" imgW="925812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13" y="2133600"/>
                        <a:ext cx="78724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25C179-CD87-40EA-9A11-899DA9A16380}"/>
              </a:ext>
            </a:extLst>
          </p:cNvPr>
          <p:cNvSpPr txBox="1">
            <a:spLocks/>
          </p:cNvSpPr>
          <p:nvPr/>
        </p:nvSpPr>
        <p:spPr bwMode="auto">
          <a:xfrm>
            <a:off x="457200" y="3429000"/>
            <a:ext cx="8001000" cy="150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sz="2200" kern="0" dirty="0"/>
              <a:t>If z = 0 and T = 273.16 + 15,  then </a:t>
            </a:r>
            <a:r>
              <a:rPr lang="el-GR" sz="2200" kern="0" dirty="0"/>
              <a:t>ρ</a:t>
            </a:r>
            <a:r>
              <a:rPr lang="en-US" sz="2200" kern="0" dirty="0"/>
              <a:t> = 1.225 kg/m</a:t>
            </a:r>
            <a:r>
              <a:rPr lang="en-US" sz="2200" kern="0" baseline="30000" dirty="0"/>
              <a:t>3</a:t>
            </a:r>
            <a:r>
              <a:rPr lang="en-US" sz="2200" kern="0" dirty="0"/>
              <a:t> </a:t>
            </a:r>
          </a:p>
          <a:p>
            <a:pPr>
              <a:buFontTx/>
            </a:pPr>
            <a:r>
              <a:rPr lang="en-US" sz="2200" kern="0" dirty="0"/>
              <a:t>If  z = 200 and T = 273.16 + 35, then</a:t>
            </a:r>
            <a:r>
              <a:rPr lang="el-GR" sz="2200" kern="0" dirty="0"/>
              <a:t> ρ</a:t>
            </a:r>
            <a:r>
              <a:rPr lang="en-US" sz="2200" kern="0" dirty="0"/>
              <a:t> = 1.225 </a:t>
            </a:r>
            <a:r>
              <a:rPr lang="en-US" sz="2400" kern="0" dirty="0"/>
              <a:t>kg/m</a:t>
            </a:r>
            <a:r>
              <a:rPr lang="en-US" sz="2400" kern="0" baseline="30000" dirty="0"/>
              <a:t>3 </a:t>
            </a:r>
            <a:r>
              <a:rPr lang="en-US" sz="2400" kern="0" dirty="0"/>
              <a:t> 1.120 </a:t>
            </a:r>
            <a:r>
              <a:rPr lang="en-US" sz="2200" kern="0" dirty="0"/>
              <a:t>(about 91% of sea level, 15 degree C value)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378165" y="1066800"/>
            <a:ext cx="8001000" cy="3124200"/>
          </a:xfrm>
        </p:spPr>
        <p:txBody>
          <a:bodyPr/>
          <a:lstStyle/>
          <a:p>
            <a:r>
              <a:rPr lang="en-US" sz="2200" dirty="0"/>
              <a:t>Since power increases with the cube of wind speed, we can expect a significant economic impact from even a moderate increase in wind speed</a:t>
            </a:r>
          </a:p>
          <a:p>
            <a:r>
              <a:rPr lang="en-US" sz="2200" dirty="0"/>
              <a:t>There is a lot of friction in the first few hundred meters above ground – smooth surfaces (like water) are better</a:t>
            </a:r>
          </a:p>
          <a:p>
            <a:r>
              <a:rPr lang="en-US" sz="2200" dirty="0"/>
              <a:t>Wind speeds are greater at higher elevations – tall towers are better</a:t>
            </a:r>
          </a:p>
          <a:p>
            <a:r>
              <a:rPr lang="en-US" sz="2200" dirty="0"/>
              <a:t>Forests and buildings slow the wind down a lot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9EEC32-4241-4122-A3B6-43DD11FA1E31}"/>
              </a:ext>
            </a:extLst>
          </p:cNvPr>
          <p:cNvSpPr txBox="1">
            <a:spLocks/>
          </p:cNvSpPr>
          <p:nvPr/>
        </p:nvSpPr>
        <p:spPr bwMode="auto">
          <a:xfrm>
            <a:off x="378165" y="170423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kern="0"/>
              <a:t>Elevation &amp; Terrain Roughness Impacts on </a:t>
            </a:r>
            <a:r>
              <a:rPr lang="en-US" i="1" kern="0">
                <a:latin typeface="+mn-lt"/>
              </a:rPr>
              <a:t>P</a:t>
            </a:r>
            <a:r>
              <a:rPr lang="en-US" i="1" kern="0" baseline="-25000">
                <a:latin typeface="+mn-lt"/>
              </a:rPr>
              <a:t>w</a:t>
            </a:r>
            <a:endParaRPr lang="en-US" i="1" kern="0" baseline="-250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Content Placeholder 2"/>
          <p:cNvSpPr>
            <a:spLocks noGrp="1"/>
          </p:cNvSpPr>
          <p:nvPr>
            <p:ph idx="4294967295"/>
          </p:nvPr>
        </p:nvSpPr>
        <p:spPr>
          <a:xfrm>
            <a:off x="489098" y="2819400"/>
            <a:ext cx="8001000" cy="3276600"/>
          </a:xfrm>
        </p:spPr>
        <p:txBody>
          <a:bodyPr/>
          <a:lstStyle/>
          <a:p>
            <a:r>
              <a:rPr lang="el-GR" sz="2200" i="1" dirty="0"/>
              <a:t>α</a:t>
            </a:r>
            <a:r>
              <a:rPr lang="en-US" sz="2200" dirty="0"/>
              <a:t> = friction coefficient – given in Table 6.3</a:t>
            </a:r>
          </a:p>
          <a:p>
            <a:r>
              <a:rPr lang="en-US" sz="2200" i="1" dirty="0"/>
              <a:t>v</a:t>
            </a:r>
            <a:r>
              <a:rPr lang="en-US" sz="2200" dirty="0"/>
              <a:t> = wind speed at height </a:t>
            </a:r>
            <a:r>
              <a:rPr lang="en-US" sz="2200" i="1" dirty="0"/>
              <a:t>H</a:t>
            </a:r>
          </a:p>
          <a:p>
            <a:r>
              <a:rPr lang="en-US" sz="2200" i="1" dirty="0"/>
              <a:t>v</a:t>
            </a:r>
            <a:r>
              <a:rPr lang="en-US" sz="2200" i="1" baseline="-25000" dirty="0"/>
              <a:t>0</a:t>
            </a:r>
            <a:r>
              <a:rPr lang="en-US" sz="2200" dirty="0"/>
              <a:t> = wind speed at height </a:t>
            </a:r>
            <a:r>
              <a:rPr lang="en-US" sz="2200" i="1" dirty="0"/>
              <a:t>H</a:t>
            </a:r>
            <a:r>
              <a:rPr lang="en-US" sz="2200" i="1" baseline="-25000" dirty="0"/>
              <a:t>0 </a:t>
            </a:r>
            <a:r>
              <a:rPr lang="en-US" sz="2200" dirty="0"/>
              <a:t> (</a:t>
            </a:r>
            <a:r>
              <a:rPr lang="en-US" sz="2200" i="1" dirty="0"/>
              <a:t>H</a:t>
            </a:r>
            <a:r>
              <a:rPr lang="en-US" sz="2200" i="1" baseline="-25000" dirty="0"/>
              <a:t>0 </a:t>
            </a:r>
            <a:r>
              <a:rPr lang="en-US" sz="2200" dirty="0"/>
              <a:t>is usually 10 m)</a:t>
            </a:r>
          </a:p>
          <a:p>
            <a:endParaRPr lang="en-US" sz="2200" dirty="0"/>
          </a:p>
          <a:p>
            <a:r>
              <a:rPr lang="en-US" sz="2200" dirty="0"/>
              <a:t>Typical open terrain </a:t>
            </a:r>
            <a:r>
              <a:rPr lang="el-GR" sz="2200" i="1" dirty="0"/>
              <a:t>α</a:t>
            </a:r>
            <a:r>
              <a:rPr lang="en-US" sz="2200" i="1" dirty="0"/>
              <a:t> =</a:t>
            </a:r>
            <a:r>
              <a:rPr lang="en-US" sz="2200" dirty="0"/>
              <a:t> 1/7</a:t>
            </a:r>
          </a:p>
          <a:p>
            <a:r>
              <a:rPr lang="en-US" sz="2200" dirty="0"/>
              <a:t>Large city, </a:t>
            </a:r>
            <a:r>
              <a:rPr lang="el-GR" sz="2200" i="1" dirty="0"/>
              <a:t>α</a:t>
            </a:r>
            <a:r>
              <a:rPr lang="en-US" sz="2200" i="1" dirty="0"/>
              <a:t> </a:t>
            </a:r>
            <a:r>
              <a:rPr lang="en-US" sz="2200" dirty="0"/>
              <a:t>= 0.4; </a:t>
            </a:r>
          </a:p>
          <a:p>
            <a:r>
              <a:rPr lang="en-US" sz="2200" dirty="0"/>
              <a:t>Small town, </a:t>
            </a:r>
            <a:r>
              <a:rPr lang="el-GR" sz="2200" i="1" dirty="0"/>
              <a:t>α</a:t>
            </a:r>
            <a:r>
              <a:rPr lang="en-US" sz="2200" i="1" dirty="0"/>
              <a:t> </a:t>
            </a:r>
            <a:r>
              <a:rPr lang="en-US" sz="2200" dirty="0"/>
              <a:t>= 0.3; </a:t>
            </a:r>
          </a:p>
          <a:p>
            <a:r>
              <a:rPr lang="en-US" sz="2200" dirty="0"/>
              <a:t>High crops, </a:t>
            </a:r>
            <a:r>
              <a:rPr lang="el-GR" sz="2200" i="1" dirty="0"/>
              <a:t>α</a:t>
            </a:r>
            <a:r>
              <a:rPr lang="en-US" sz="2200" i="1" dirty="0"/>
              <a:t> </a:t>
            </a:r>
            <a:r>
              <a:rPr lang="en-US" sz="2200" dirty="0"/>
              <a:t>= 0.2,  </a:t>
            </a:r>
          </a:p>
          <a:p>
            <a:r>
              <a:rPr lang="en-US" sz="2200" dirty="0"/>
              <a:t>Calm water or hard ground, </a:t>
            </a:r>
            <a:r>
              <a:rPr lang="el-GR" sz="2200" i="1" dirty="0"/>
              <a:t>α</a:t>
            </a:r>
            <a:r>
              <a:rPr lang="en-US" sz="2200" i="1" dirty="0"/>
              <a:t> </a:t>
            </a:r>
            <a:r>
              <a:rPr lang="en-US" sz="2200" dirty="0"/>
              <a:t>= 0.1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518282"/>
              </p:ext>
            </p:extLst>
          </p:nvPr>
        </p:nvGraphicFramePr>
        <p:xfrm>
          <a:off x="3276600" y="1355231"/>
          <a:ext cx="2031840" cy="96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4" imgW="2031840" imgH="965160" progId="Equation.DSMT4">
                  <p:embed/>
                </p:oleObj>
              </mc:Choice>
              <mc:Fallback>
                <p:oleObj name="Equation" r:id="rId4" imgW="203184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355231"/>
                        <a:ext cx="2031840" cy="965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D96D6E-ED7B-413E-BF51-EFABF17DBA7C}"/>
              </a:ext>
            </a:extLst>
          </p:cNvPr>
          <p:cNvSpPr txBox="1">
            <a:spLocks/>
          </p:cNvSpPr>
          <p:nvPr/>
        </p:nvSpPr>
        <p:spPr bwMode="auto">
          <a:xfrm>
            <a:off x="378165" y="170423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kern="0"/>
              <a:t>Elevation &amp; Terrain Roughness Impacts on </a:t>
            </a:r>
            <a:r>
              <a:rPr lang="en-US" i="1" kern="0">
                <a:latin typeface="+mn-lt"/>
              </a:rPr>
              <a:t>P</a:t>
            </a:r>
            <a:r>
              <a:rPr lang="en-US" i="1" kern="0" baseline="-25000">
                <a:latin typeface="+mn-lt"/>
              </a:rPr>
              <a:t>w</a:t>
            </a:r>
            <a:endParaRPr lang="en-US" i="1" kern="0" baseline="-250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sz="2200" dirty="0"/>
              <a:t>Alternative formulation (used in Europe)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i="1" dirty="0"/>
              <a:t>l</a:t>
            </a:r>
            <a:r>
              <a:rPr lang="en-US" sz="2200" dirty="0"/>
              <a:t> is the “roughness length” – given in Table 7.2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Note that both equations are just approximations of the variation in wind speed due to elevation and roughness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the best thing is to have actual local measurements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33713"/>
              </p:ext>
            </p:extLst>
          </p:nvPr>
        </p:nvGraphicFramePr>
        <p:xfrm>
          <a:off x="2743200" y="1828800"/>
          <a:ext cx="2011392" cy="73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4" imgW="2234880" imgH="812520" progId="Equation.DSMT4">
                  <p:embed/>
                </p:oleObj>
              </mc:Choice>
              <mc:Fallback>
                <p:oleObj name="Equation" r:id="rId4" imgW="22348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2011392" cy="731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9A142D1-5B3E-48F9-8AA1-F8A076358A28}"/>
              </a:ext>
            </a:extLst>
          </p:cNvPr>
          <p:cNvSpPr txBox="1">
            <a:spLocks/>
          </p:cNvSpPr>
          <p:nvPr/>
        </p:nvSpPr>
        <p:spPr bwMode="auto">
          <a:xfrm>
            <a:off x="378165" y="170423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kern="0"/>
              <a:t>Elevation &amp; Terrain Roughness Impacts on </a:t>
            </a:r>
            <a:r>
              <a:rPr lang="en-US" i="1" kern="0">
                <a:latin typeface="+mn-lt"/>
              </a:rPr>
              <a:t>P</a:t>
            </a:r>
            <a:r>
              <a:rPr lang="en-US" i="1" kern="0" baseline="-25000">
                <a:latin typeface="+mn-lt"/>
              </a:rPr>
              <a:t>w</a:t>
            </a:r>
            <a:endParaRPr lang="en-US" i="1" kern="0" baseline="-250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1"/>
          <p:cNvSpPr>
            <a:spLocks noGrp="1"/>
          </p:cNvSpPr>
          <p:nvPr>
            <p:ph type="title" idx="4294967295"/>
          </p:nvPr>
        </p:nvSpPr>
        <p:spPr>
          <a:xfrm>
            <a:off x="378165" y="170423"/>
            <a:ext cx="8001000" cy="685800"/>
          </a:xfrm>
        </p:spPr>
        <p:txBody>
          <a:bodyPr/>
          <a:lstStyle/>
          <a:p>
            <a:r>
              <a:rPr lang="en-US" sz="2800" dirty="0"/>
              <a:t>Elevation &amp; Terrain Roughness Impacts on </a:t>
            </a:r>
            <a:r>
              <a:rPr lang="en-US" sz="2800" i="1" dirty="0">
                <a:latin typeface="+mn-lt"/>
              </a:rPr>
              <a:t>P</a:t>
            </a:r>
            <a:r>
              <a:rPr lang="en-US" sz="2800" i="1" baseline="-25000" dirty="0">
                <a:latin typeface="+mn-lt"/>
              </a:rPr>
              <a:t>w</a:t>
            </a:r>
          </a:p>
        </p:txBody>
      </p:sp>
      <p:sp>
        <p:nvSpPr>
          <p:cNvPr id="10245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sz="2200" dirty="0"/>
              <a:t>Combining earlier equations we get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 other constants in the power in the wind equation are the same, so they just cancel: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47644"/>
              </p:ext>
            </p:extLst>
          </p:nvPr>
        </p:nvGraphicFramePr>
        <p:xfrm>
          <a:off x="2745482" y="1826501"/>
          <a:ext cx="2579886" cy="82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Equation" r:id="rId4" imgW="3035160" imgH="965160" progId="Equation.DSMT4">
                  <p:embed/>
                </p:oleObj>
              </mc:Choice>
              <mc:Fallback>
                <p:oleObj name="Equation" r:id="rId4" imgW="30351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482" y="1826501"/>
                        <a:ext cx="2579886" cy="820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DD2F24D-D650-4DDB-A773-9274EF3921C7}"/>
              </a:ext>
            </a:extLst>
          </p:cNvPr>
          <p:cNvGrpSpPr/>
          <p:nvPr/>
        </p:nvGrpSpPr>
        <p:grpSpPr>
          <a:xfrm>
            <a:off x="2971800" y="3836670"/>
            <a:ext cx="1748790" cy="1314450"/>
            <a:chOff x="3491865" y="3924300"/>
            <a:chExt cx="1748790" cy="1314450"/>
          </a:xfrm>
        </p:grpSpPr>
        <p:graphicFrame>
          <p:nvGraphicFramePr>
            <p:cNvPr id="1024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292608"/>
                </p:ext>
              </p:extLst>
            </p:nvPr>
          </p:nvGraphicFramePr>
          <p:xfrm>
            <a:off x="3491865" y="3989274"/>
            <a:ext cx="1748790" cy="1230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5" name="Equation" r:id="rId6" imgW="2057400" imgH="1447560" progId="Equation.DSMT4">
                    <p:embed/>
                  </p:oleObj>
                </mc:Choice>
                <mc:Fallback>
                  <p:oleObj name="Equation" r:id="rId6" imgW="2057400" imgH="1447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865" y="3989274"/>
                          <a:ext cx="1748790" cy="1230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46" name="Straight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3870786" y="4476750"/>
              <a:ext cx="12954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7" name="Straight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4225372" y="4476750"/>
              <a:ext cx="12954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48" name="Straight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3502025" y="4457700"/>
              <a:ext cx="1295400" cy="2286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647333" y="5637683"/>
            <a:ext cx="7391767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28600" indent="-225425">
              <a:buFont typeface="Arial" panose="020B0604020202020204" pitchFamily="34" charset="0"/>
              <a:buChar char="•"/>
            </a:pPr>
            <a:r>
              <a:rPr lang="en-US" sz="2200" dirty="0"/>
              <a:t>For a small town, windspeed at 100 m is twice that at 10 m</a:t>
            </a:r>
          </a:p>
          <a:p>
            <a:pPr marL="228600" indent="-225425">
              <a:buFont typeface="Arial" panose="020B0604020202020204" pitchFamily="34" charset="0"/>
              <a:buChar char="•"/>
            </a:pPr>
            <a:r>
              <a:rPr lang="en-US" sz="2200" dirty="0"/>
              <a:t>Areas with smoother surfaces have less variation with height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56EA8-0B60-4FEF-B592-F5F1A5219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371600"/>
            <a:ext cx="5858540" cy="32228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AA7FC9-F537-49FE-BCE3-0AB254CC5A04}"/>
              </a:ext>
            </a:extLst>
          </p:cNvPr>
          <p:cNvSpPr/>
          <p:nvPr/>
        </p:nvSpPr>
        <p:spPr>
          <a:xfrm>
            <a:off x="304801" y="4714604"/>
            <a:ext cx="861060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FIGURE 7.16 Increasing wind speed (a) and power ratios (b) with height for various friction coefficients α using a reference height of 10 m.</a:t>
            </a:r>
          </a:p>
          <a:p>
            <a:pPr marL="457200" indent="-457200" algn="ctr"/>
            <a:r>
              <a:rPr lang="en-US" sz="1200" dirty="0">
                <a:solidFill>
                  <a:srgbClr val="000000"/>
                </a:solidFill>
              </a:rPr>
              <a:t>Masters, Gilbert M. </a:t>
            </a:r>
            <a:r>
              <a:rPr lang="en-US" sz="12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7704FB-F36F-408B-A288-7C7A6CBD9AD1}"/>
              </a:ext>
            </a:extLst>
          </p:cNvPr>
          <p:cNvSpPr txBox="1">
            <a:spLocks/>
          </p:cNvSpPr>
          <p:nvPr/>
        </p:nvSpPr>
        <p:spPr bwMode="auto">
          <a:xfrm>
            <a:off x="457200" y="228844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sz="2800" kern="0"/>
              <a:t>Elevation &amp; Terrain Roughness Impacts on </a:t>
            </a:r>
            <a:r>
              <a:rPr lang="en-US" sz="2800" i="1" kern="0">
                <a:latin typeface="+mn-lt"/>
              </a:rPr>
              <a:t>P</a:t>
            </a:r>
            <a:r>
              <a:rPr lang="en-US" sz="2800" i="1" kern="0" baseline="-25000">
                <a:latin typeface="+mn-lt"/>
              </a:rPr>
              <a:t>w</a:t>
            </a:r>
            <a:endParaRPr lang="en-US" sz="2800" i="1" kern="0" baseline="-250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0999" y="1876850"/>
            <a:ext cx="51768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buFontTx/>
              <a:buChar char="•"/>
              <a:defRPr/>
            </a:pPr>
            <a:r>
              <a:rPr lang="en-US" sz="2200" kern="0" dirty="0">
                <a:latin typeface="+mn-lt"/>
              </a:rPr>
              <a:t>Find the ratio of power in the wind at highest point to lowest point</a:t>
            </a:r>
          </a:p>
          <a:p>
            <a:pPr marL="342900" indent="-342900" eaLnBrk="0" hangingPunct="0">
              <a:buSzPct val="125000"/>
              <a:buFontTx/>
              <a:buChar char="•"/>
              <a:defRPr/>
            </a:pPr>
            <a:endParaRPr lang="en-US" sz="2200" kern="0" dirty="0">
              <a:latin typeface="+mn-lt"/>
            </a:endParaRPr>
          </a:p>
          <a:p>
            <a:pPr marL="342900" indent="-342900" eaLnBrk="0" hangingPunct="0">
              <a:buSzPct val="125000"/>
              <a:buFontTx/>
              <a:buChar char="•"/>
              <a:defRPr/>
            </a:pPr>
            <a:endParaRPr lang="en-US" sz="2200" kern="0" dirty="0">
              <a:latin typeface="+mn-lt"/>
            </a:endParaRPr>
          </a:p>
          <a:p>
            <a:pPr marL="342900" indent="-342900" eaLnBrk="0" hangingPunct="0">
              <a:buSzPct val="125000"/>
              <a:buFontTx/>
              <a:buChar char="•"/>
              <a:defRPr/>
            </a:pPr>
            <a:endParaRPr lang="en-US" sz="2200" kern="0" dirty="0">
              <a:latin typeface="+mn-lt"/>
            </a:endParaRPr>
          </a:p>
          <a:p>
            <a:pPr marL="342900" indent="-342900" eaLnBrk="0" hangingPunct="0">
              <a:buSzPct val="125000"/>
              <a:buFontTx/>
              <a:buChar char="•"/>
              <a:defRPr/>
            </a:pPr>
            <a:r>
              <a:rPr lang="en-US" sz="2200" kern="0" dirty="0">
                <a:latin typeface="+mn-lt"/>
              </a:rPr>
              <a:t>Power in the wind at the top of the blades is 45% higher! </a:t>
            </a:r>
          </a:p>
          <a:p>
            <a:pPr marL="342900" indent="-342900" eaLnBrk="0" hangingPunct="0">
              <a:buSzPct val="125000"/>
              <a:buFontTx/>
              <a:buChar char="•"/>
              <a:defRPr/>
            </a:pPr>
            <a:endParaRPr lang="en-US" sz="2200" kern="0" dirty="0">
              <a:latin typeface="+mn-lt"/>
            </a:endParaRPr>
          </a:p>
        </p:txBody>
      </p:sp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8872"/>
            <a:ext cx="8001000" cy="592138"/>
          </a:xfrm>
        </p:spPr>
        <p:txBody>
          <a:bodyPr/>
          <a:lstStyle/>
          <a:p>
            <a:r>
              <a:rPr lang="en-US" sz="2800" dirty="0"/>
              <a:t>Example:   Rotor Stress Estimate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sz="2200" dirty="0"/>
              <a:t>Wind turbine with hub at 50-m and a 30-m diameter rotor, </a:t>
            </a:r>
            <a:r>
              <a:rPr lang="el-GR" sz="2200" i="1" dirty="0"/>
              <a:t>α</a:t>
            </a:r>
            <a:r>
              <a:rPr lang="en-US" sz="2200" dirty="0"/>
              <a:t> = 0.2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09781"/>
              </p:ext>
            </p:extLst>
          </p:nvPr>
        </p:nvGraphicFramePr>
        <p:xfrm>
          <a:off x="1417782" y="2893488"/>
          <a:ext cx="2406996" cy="76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Equation" r:id="rId4" imgW="2831760" imgH="901440" progId="Equation.DSMT4">
                  <p:embed/>
                </p:oleObj>
              </mc:Choice>
              <mc:Fallback>
                <p:oleObj name="Equation" r:id="rId4" imgW="283176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82" y="2893488"/>
                        <a:ext cx="2406996" cy="766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4" descr="moraine view state park 00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7" t="8517" r="27660" b="11987"/>
          <a:stretch>
            <a:fillRect/>
          </a:stretch>
        </p:blipFill>
        <p:spPr bwMode="auto">
          <a:xfrm>
            <a:off x="6248400" y="2057400"/>
            <a:ext cx="1219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1" name="Straight Arrow Connector 7"/>
          <p:cNvCxnSpPr>
            <a:cxnSpLocks noChangeShapeType="1"/>
          </p:cNvCxnSpPr>
          <p:nvPr/>
        </p:nvCxnSpPr>
        <p:spPr bwMode="auto">
          <a:xfrm rot="5400000">
            <a:off x="5067300" y="4686300"/>
            <a:ext cx="2895600" cy="762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5562600" y="31242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2"/>
                </a:solidFill>
              </a:rPr>
              <a:t>50 m</a:t>
            </a:r>
          </a:p>
        </p:txBody>
      </p:sp>
      <p:cxnSp>
        <p:nvCxnSpPr>
          <p:cNvPr id="11273" name="Straight Arrow Connector 9"/>
          <p:cNvCxnSpPr>
            <a:cxnSpLocks noChangeShapeType="1"/>
          </p:cNvCxnSpPr>
          <p:nvPr/>
        </p:nvCxnSpPr>
        <p:spPr bwMode="auto">
          <a:xfrm rot="5400000">
            <a:off x="5257800" y="4191000"/>
            <a:ext cx="3886200" cy="762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Arrow Connector 14"/>
          <p:cNvCxnSpPr>
            <a:cxnSpLocks noChangeShapeType="1"/>
          </p:cNvCxnSpPr>
          <p:nvPr/>
        </p:nvCxnSpPr>
        <p:spPr bwMode="auto">
          <a:xfrm rot="5400000">
            <a:off x="5981700" y="5143500"/>
            <a:ext cx="1981200" cy="7620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TextBox 9"/>
          <p:cNvSpPr txBox="1">
            <a:spLocks noChangeArrowheads="1"/>
          </p:cNvSpPr>
          <p:nvPr/>
        </p:nvSpPr>
        <p:spPr bwMode="auto">
          <a:xfrm>
            <a:off x="7467600" y="3962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2"/>
                </a:solidFill>
              </a:rPr>
              <a:t>35 m</a:t>
            </a:r>
          </a:p>
        </p:txBody>
      </p:sp>
      <p:sp>
        <p:nvSpPr>
          <p:cNvPr id="11276" name="TextBox 9"/>
          <p:cNvSpPr txBox="1">
            <a:spLocks noChangeArrowheads="1"/>
          </p:cNvSpPr>
          <p:nvPr/>
        </p:nvSpPr>
        <p:spPr bwMode="auto">
          <a:xfrm>
            <a:off x="7543800" y="22098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2"/>
                </a:solidFill>
              </a:rPr>
              <a:t>65 m</a:t>
            </a:r>
          </a:p>
        </p:txBody>
      </p:sp>
      <p:cxnSp>
        <p:nvCxnSpPr>
          <p:cNvPr id="11277" name="Straight Connector 23"/>
          <p:cNvCxnSpPr>
            <a:cxnSpLocks noChangeShapeType="1"/>
          </p:cNvCxnSpPr>
          <p:nvPr/>
        </p:nvCxnSpPr>
        <p:spPr bwMode="auto">
          <a:xfrm>
            <a:off x="6167438" y="3295650"/>
            <a:ext cx="381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Straight Connector 24"/>
          <p:cNvCxnSpPr>
            <a:cxnSpLocks noChangeShapeType="1"/>
          </p:cNvCxnSpPr>
          <p:nvPr/>
        </p:nvCxnSpPr>
        <p:spPr bwMode="auto">
          <a:xfrm>
            <a:off x="7243763" y="2314575"/>
            <a:ext cx="381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Straight Connector 25"/>
          <p:cNvCxnSpPr>
            <a:cxnSpLocks noChangeShapeType="1"/>
          </p:cNvCxnSpPr>
          <p:nvPr/>
        </p:nvCxnSpPr>
        <p:spPr bwMode="auto">
          <a:xfrm>
            <a:off x="7010400" y="4205288"/>
            <a:ext cx="381000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0" name="TextBox 9"/>
          <p:cNvSpPr txBox="1">
            <a:spLocks noChangeArrowheads="1"/>
          </p:cNvSpPr>
          <p:nvPr/>
        </p:nvSpPr>
        <p:spPr bwMode="auto">
          <a:xfrm>
            <a:off x="5715000" y="63246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2"/>
                </a:solidFill>
              </a:rPr>
              <a:t>Picture may not be to scale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Maximum Rotor Efficiency – Betz’s Law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81766"/>
            <a:ext cx="8001000" cy="3733800"/>
          </a:xfrm>
        </p:spPr>
        <p:txBody>
          <a:bodyPr/>
          <a:lstStyle/>
          <a:p>
            <a:r>
              <a:rPr lang="en-US" sz="2200" dirty="0"/>
              <a:t>Two extreme cases, and neither is consistent with our intuition</a:t>
            </a:r>
          </a:p>
          <a:p>
            <a:pPr lvl="1"/>
            <a:r>
              <a:rPr lang="en-US" sz="2000" dirty="0"/>
              <a:t>Downwind velocity is zero – turbine extracted all of the power</a:t>
            </a:r>
          </a:p>
          <a:p>
            <a:pPr lvl="1"/>
            <a:r>
              <a:rPr lang="en-US" sz="2000" dirty="0"/>
              <a:t>Downwind velocity is the same as the upwind velocity – turbine extracted no power</a:t>
            </a:r>
          </a:p>
          <a:p>
            <a:r>
              <a:rPr lang="en-US" dirty="0"/>
              <a:t>The maximum power point lies between the extremes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9BE26F-A372-412E-B601-EF1C64F2D888}"/>
              </a:ext>
            </a:extLst>
          </p:cNvPr>
          <p:cNvSpPr txBox="1">
            <a:spLocks/>
          </p:cNvSpPr>
          <p:nvPr/>
        </p:nvSpPr>
        <p:spPr>
          <a:xfrm>
            <a:off x="304800" y="3448050"/>
            <a:ext cx="6413500" cy="2524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b="1" kern="0" dirty="0"/>
              <a:t>Albert Betz </a:t>
            </a:r>
            <a:r>
              <a:rPr lang="en-US" sz="2000" kern="0" dirty="0"/>
              <a:t>(1885 – 1968), </a:t>
            </a:r>
            <a:r>
              <a:rPr lang="en-US" sz="2400" kern="0" dirty="0"/>
              <a:t>German physicist </a:t>
            </a:r>
          </a:p>
          <a:p>
            <a:pPr marL="171450" indent="-171450" eaLnBrk="1" hangingPunct="1">
              <a:buFontTx/>
            </a:pPr>
            <a:r>
              <a:rPr lang="en-US" sz="2000" kern="0" dirty="0"/>
              <a:t>Graduated 1910 from Technical University of Berlin w/ naval engineering degree.</a:t>
            </a:r>
          </a:p>
          <a:p>
            <a:pPr marL="171450" indent="-171450" eaLnBrk="1" hangingPunct="1">
              <a:buFontTx/>
            </a:pPr>
            <a:r>
              <a:rPr lang="en-US" sz="2000" kern="0" dirty="0"/>
              <a:t>Earned PhD in 1919 for his work on “Ship Propellers with Minimum Loss of Energy” </a:t>
            </a:r>
          </a:p>
          <a:p>
            <a:pPr marL="171450" indent="-171450" eaLnBrk="1" hangingPunct="1">
              <a:buFontTx/>
            </a:pPr>
            <a:r>
              <a:rPr lang="en-US" sz="2000" kern="0" dirty="0">
                <a:hlinkClick r:id="rId3" tooltip="Betz' law"/>
              </a:rPr>
              <a:t>Betz' law</a:t>
            </a:r>
            <a:r>
              <a:rPr lang="en-US" sz="2000" kern="0" dirty="0"/>
              <a:t> states that, independent wind turbine design, no more than 16/27 (or 59%) of wind’s kinetic energy can be converted to mechanical energy. </a:t>
            </a:r>
            <a:endParaRPr lang="en-US" sz="2400" kern="0" dirty="0"/>
          </a:p>
          <a:p>
            <a:pPr eaLnBrk="1" hangingPunct="1">
              <a:buFontTx/>
            </a:pPr>
            <a:endParaRPr lang="en-US" sz="2400" kern="0" dirty="0"/>
          </a:p>
        </p:txBody>
      </p:sp>
      <p:pic>
        <p:nvPicPr>
          <p:cNvPr id="6" name="Picture 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6C2EF719-C5C5-4BFA-835E-F7D02EB21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506081"/>
            <a:ext cx="1562100" cy="23812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B81E56-B716-47C2-BECB-853897553A58}"/>
              </a:ext>
            </a:extLst>
          </p:cNvPr>
          <p:cNvSpPr/>
          <p:nvPr/>
        </p:nvSpPr>
        <p:spPr>
          <a:xfrm>
            <a:off x="6629400" y="5972175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https://alchetron.com/Albert-Betz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Content Placeholder 2"/>
          <p:cNvSpPr>
            <a:spLocks noGrp="1"/>
          </p:cNvSpPr>
          <p:nvPr>
            <p:ph idx="4294967295"/>
          </p:nvPr>
        </p:nvSpPr>
        <p:spPr>
          <a:xfrm>
            <a:off x="391160" y="1028700"/>
            <a:ext cx="8001000" cy="3733800"/>
          </a:xfrm>
        </p:spPr>
        <p:txBody>
          <a:bodyPr/>
          <a:lstStyle/>
          <a:p>
            <a:r>
              <a:rPr lang="en-US" sz="2200" dirty="0"/>
              <a:t>Constraint on the ability of a wind turbine to convert kinetic energy in the wind into mechanical power</a:t>
            </a:r>
          </a:p>
          <a:p>
            <a:r>
              <a:rPr lang="en-US" sz="2200" dirty="0"/>
              <a:t>Consider the wind passing though a turbine –  it slows and the pressure is reduced so it expands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7D311-2AD5-4FFF-8691-170FEB1A5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138" y="2895600"/>
            <a:ext cx="5007462" cy="2819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125B4B-B1A7-4DEB-A222-BDCD94359EA8}"/>
              </a:ext>
            </a:extLst>
          </p:cNvPr>
          <p:cNvSpPr/>
          <p:nvPr/>
        </p:nvSpPr>
        <p:spPr>
          <a:xfrm>
            <a:off x="685800" y="5975425"/>
            <a:ext cx="800100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FIGURE 7.17 Approaching wind slows and expands as a portion of its kinetic energy is extracted by the wind turbine, forming the stream tube shown.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Masters, Gilbert M. </a:t>
            </a:r>
            <a:r>
              <a:rPr lang="en-US" sz="1200" i="1" dirty="0">
                <a:solidFill>
                  <a:srgbClr val="000000"/>
                </a:solidFill>
              </a:rPr>
              <a:t>Renewable and Efficient Electric Power Systems, 2nd Edition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8E19D9-2CD1-419C-9016-92BE1A0DEFBD}"/>
              </a:ext>
            </a:extLst>
          </p:cNvPr>
          <p:cNvSpPr txBox="1">
            <a:spLocks/>
          </p:cNvSpPr>
          <p:nvPr/>
        </p:nvSpPr>
        <p:spPr bwMode="auto">
          <a:xfrm>
            <a:off x="391160" y="38773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</a:pPr>
            <a:r>
              <a:rPr lang="en-US" kern="0"/>
              <a:t>Maximum Rotor Efficiency – Betz’s Law</a:t>
            </a:r>
            <a:endParaRPr lang="en-US" kern="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300DC2-4DA5-4B00-AB1D-2EDF60A34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7768512" cy="3044267"/>
          </a:xfrm>
          <a:gradFill>
            <a:gsLst>
              <a:gs pos="0">
                <a:srgbClr val="FFC000"/>
              </a:gs>
              <a:gs pos="47000">
                <a:srgbClr val="FFCC00"/>
              </a:gs>
              <a:gs pos="100000">
                <a:srgbClr val="E9E595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No Homework / Quiz today</a:t>
            </a:r>
          </a:p>
          <a:p>
            <a:r>
              <a:rPr lang="en-US" sz="2400" dirty="0">
                <a:solidFill>
                  <a:srgbClr val="0000FF"/>
                </a:solidFill>
              </a:rPr>
              <a:t>Homework 7 Posted (Economics and Wind)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Quiz 7 Thursday after Spring Break (29 Mar)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Reading Chapter 7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Thanks to EOH Volunteers – GREAT SUCCCESS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Spring Break Safety !!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016AA6-63D7-4E73-841D-86082FD59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814" y="1447800"/>
            <a:ext cx="3518757" cy="1981200"/>
          </a:xfrm>
          <a:prstGeom prst="rect">
            <a:avLst/>
          </a:prstGeom>
        </p:spPr>
      </p:pic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457200" y="297357"/>
            <a:ext cx="7391400" cy="388443"/>
          </a:xfrm>
        </p:spPr>
        <p:txBody>
          <a:bodyPr/>
          <a:lstStyle/>
          <a:p>
            <a:r>
              <a:rPr lang="en-US" sz="2800" dirty="0"/>
              <a:t>Power Extracted by The Blades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08805"/>
              </p:ext>
            </p:extLst>
          </p:nvPr>
        </p:nvGraphicFramePr>
        <p:xfrm>
          <a:off x="673100" y="1676400"/>
          <a:ext cx="4114800" cy="65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Equation" r:id="rId5" imgW="4572000" imgH="723600" progId="Equation.DSMT4">
                  <p:embed/>
                </p:oleObj>
              </mc:Choice>
              <mc:Fallback>
                <p:oleObj name="Equation" r:id="rId5" imgW="45720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1676400"/>
                        <a:ext cx="4114800" cy="651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Content Placeholder 2"/>
          <p:cNvSpPr>
            <a:spLocks noGrp="1"/>
          </p:cNvSpPr>
          <p:nvPr>
            <p:ph idx="4294967295"/>
          </p:nvPr>
        </p:nvSpPr>
        <p:spPr>
          <a:xfrm>
            <a:off x="381000" y="4331970"/>
            <a:ext cx="8305800" cy="2468880"/>
          </a:xfrm>
        </p:spPr>
        <p:txBody>
          <a:bodyPr/>
          <a:lstStyle/>
          <a:p>
            <a:r>
              <a:rPr lang="en-US" dirty="0"/>
              <a:t>The wind power converted to mechanical power is the difference between upwind and downwind airstream powers</a:t>
            </a:r>
          </a:p>
          <a:p>
            <a:r>
              <a:rPr lang="en-US" dirty="0"/>
              <a:t>Easiest to determine at the plane of the rotor because we know the cross sectional area A</a:t>
            </a:r>
          </a:p>
          <a:p>
            <a:r>
              <a:rPr lang="en-US" dirty="0"/>
              <a:t>Then, the mass flow rate is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602AF7-F502-44DA-B02A-DD2164ED139B}"/>
              </a:ext>
            </a:extLst>
          </p:cNvPr>
          <p:cNvSpPr txBox="1">
            <a:spLocks/>
          </p:cNvSpPr>
          <p:nvPr/>
        </p:nvSpPr>
        <p:spPr bwMode="auto">
          <a:xfrm>
            <a:off x="381000" y="2753906"/>
            <a:ext cx="5829300" cy="135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i="1" kern="0" dirty="0"/>
              <a:t>ṁ </a:t>
            </a:r>
            <a:r>
              <a:rPr lang="en-US" kern="0" dirty="0"/>
              <a:t>= mass flow rate of air within stream envelop</a:t>
            </a:r>
          </a:p>
          <a:p>
            <a:pPr marL="0" indent="0">
              <a:buFontTx/>
              <a:buNone/>
            </a:pPr>
            <a:r>
              <a:rPr lang="en-US" i="1" kern="0" dirty="0"/>
              <a:t>v</a:t>
            </a:r>
            <a:r>
              <a:rPr lang="en-US" kern="0" dirty="0"/>
              <a:t>  = upwind undisturbed wind speed </a:t>
            </a:r>
            <a:endParaRPr lang="en-US" i="1" kern="0" dirty="0"/>
          </a:p>
          <a:p>
            <a:pPr marL="0" indent="0">
              <a:buFontTx/>
              <a:buNone/>
            </a:pPr>
            <a:r>
              <a:rPr lang="en-US" i="1" kern="0" dirty="0" err="1"/>
              <a:t>v</a:t>
            </a:r>
            <a:r>
              <a:rPr lang="en-US" i="1" kern="0" baseline="-25000" dirty="0" err="1"/>
              <a:t>d</a:t>
            </a:r>
            <a:r>
              <a:rPr lang="en-US" kern="0" dirty="0"/>
              <a:t> = downwind wind speed</a:t>
            </a:r>
          </a:p>
          <a:p>
            <a:pPr>
              <a:buFontTx/>
            </a:pPr>
            <a:endParaRPr lang="en-US" kern="0" dirty="0"/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EF7C0EF6-2827-49F2-90DB-20530E8B0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955662"/>
              </p:ext>
            </p:extLst>
          </p:nvPr>
        </p:nvGraphicFramePr>
        <p:xfrm>
          <a:off x="3962400" y="6239055"/>
          <a:ext cx="353052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Equation" r:id="rId7" imgW="3530520" imgH="380880" progId="Equation.DSMT4">
                  <p:embed/>
                </p:oleObj>
              </mc:Choice>
              <mc:Fallback>
                <p:oleObj name="Equation" r:id="rId7" imgW="3530520" imgH="380880" progId="Equation.DSMT4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239055"/>
                        <a:ext cx="3530520" cy="380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001000" cy="685800"/>
          </a:xfrm>
        </p:spPr>
        <p:txBody>
          <a:bodyPr/>
          <a:lstStyle/>
          <a:p>
            <a:r>
              <a:rPr lang="en-US" dirty="0"/>
              <a:t>Wind Mass Flow Rate</a:t>
            </a:r>
          </a:p>
        </p:txBody>
      </p:sp>
      <p:sp>
        <p:nvSpPr>
          <p:cNvPr id="13318" name="Content Placeholder 2"/>
          <p:cNvSpPr>
            <a:spLocks noGrp="1"/>
          </p:cNvSpPr>
          <p:nvPr>
            <p:ph idx="4294967295"/>
          </p:nvPr>
        </p:nvSpPr>
        <p:spPr>
          <a:xfrm>
            <a:off x="381060" y="1114248"/>
            <a:ext cx="8001000" cy="8125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the velocity through the rotor </a:t>
            </a:r>
            <a:r>
              <a:rPr lang="en-US" i="1" dirty="0" err="1"/>
              <a:t>v</a:t>
            </a:r>
            <a:r>
              <a:rPr lang="en-US" i="1" baseline="-25000" dirty="0" err="1"/>
              <a:t>b</a:t>
            </a:r>
            <a:r>
              <a:rPr lang="en-US" dirty="0"/>
              <a:t> is the average of upwind velocity </a:t>
            </a:r>
            <a:r>
              <a:rPr lang="en-US" i="1" dirty="0"/>
              <a:t>v</a:t>
            </a:r>
            <a:r>
              <a:rPr lang="en-US" dirty="0"/>
              <a:t> and downwind velocity </a:t>
            </a:r>
            <a:r>
              <a:rPr lang="en-US" i="1" dirty="0" err="1"/>
              <a:t>v</a:t>
            </a:r>
            <a:r>
              <a:rPr lang="en-US" i="1" baseline="-25000" dirty="0" err="1"/>
              <a:t>d</a:t>
            </a:r>
            <a:endParaRPr lang="en-US" i="1" baseline="-25000" dirty="0"/>
          </a:p>
          <a:p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645392"/>
              </p:ext>
            </p:extLst>
          </p:nvPr>
        </p:nvGraphicFramePr>
        <p:xfrm>
          <a:off x="1524000" y="2006443"/>
          <a:ext cx="133344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2" name="Equation" r:id="rId4" imgW="1333440" imgH="723600" progId="Equation.DSMT4">
                  <p:embed/>
                </p:oleObj>
              </mc:Choice>
              <mc:Fallback>
                <p:oleObj name="Equation" r:id="rId4" imgW="133344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06443"/>
                        <a:ext cx="1333440" cy="72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ight Arrow 9"/>
          <p:cNvSpPr>
            <a:spLocks noChangeArrowheads="1"/>
          </p:cNvSpPr>
          <p:nvPr/>
        </p:nvSpPr>
        <p:spPr bwMode="auto">
          <a:xfrm>
            <a:off x="3276600" y="2180628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76393"/>
              </p:ext>
            </p:extLst>
          </p:nvPr>
        </p:nvGraphicFramePr>
        <p:xfrm>
          <a:off x="4280160" y="1926768"/>
          <a:ext cx="2273040" cy="81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3" name="Equation" r:id="rId6" imgW="2273040" imgH="812520" progId="Equation.DSMT4">
                  <p:embed/>
                </p:oleObj>
              </mc:Choice>
              <mc:Fallback>
                <p:oleObj name="Equation" r:id="rId6" imgW="22730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160" y="1926768"/>
                        <a:ext cx="2273040" cy="812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1AD9D6D-7750-455F-838E-2B84A55B46E4}"/>
              </a:ext>
            </a:extLst>
          </p:cNvPr>
          <p:cNvSpPr txBox="1">
            <a:spLocks/>
          </p:cNvSpPr>
          <p:nvPr/>
        </p:nvSpPr>
        <p:spPr bwMode="auto">
          <a:xfrm>
            <a:off x="363935" y="2773520"/>
            <a:ext cx="592668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Then </a:t>
            </a:r>
          </a:p>
          <a:p>
            <a:pPr>
              <a:buFontTx/>
            </a:pPr>
            <a:endParaRPr lang="en-US" kern="0" dirty="0"/>
          </a:p>
          <a:p>
            <a:pPr>
              <a:buFontTx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Define</a:t>
            </a:r>
          </a:p>
          <a:p>
            <a:pPr>
              <a:buFontTx/>
            </a:pPr>
            <a:endParaRPr lang="en-US" kern="0" dirty="0"/>
          </a:p>
          <a:p>
            <a:pPr>
              <a:buFontTx/>
            </a:pPr>
            <a:endParaRPr lang="en-US" kern="0" dirty="0"/>
          </a:p>
          <a:p>
            <a:pPr marL="0" indent="0">
              <a:buNone/>
            </a:pPr>
            <a:r>
              <a:rPr lang="en-US" kern="0" dirty="0"/>
              <a:t>Then substituting for </a:t>
            </a:r>
            <a:r>
              <a:rPr lang="en-US" i="1" kern="0" dirty="0" err="1"/>
              <a:t>v</a:t>
            </a:r>
            <a:r>
              <a:rPr lang="en-US" i="1" kern="0" baseline="-25000" dirty="0" err="1"/>
              <a:t>d</a:t>
            </a:r>
            <a:r>
              <a:rPr lang="en-US" kern="0" dirty="0"/>
              <a:t> to get the power extracted </a:t>
            </a: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E9DBA805-9967-4D3B-BDDF-6822BFD9A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065904"/>
              </p:ext>
            </p:extLst>
          </p:nvPr>
        </p:nvGraphicFramePr>
        <p:xfrm>
          <a:off x="975156" y="3304064"/>
          <a:ext cx="5143500" cy="73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4" name="Equation" r:id="rId8" imgW="5715000" imgH="812520" progId="Equation.DSMT4">
                  <p:embed/>
                </p:oleObj>
              </mc:Choice>
              <mc:Fallback>
                <p:oleObj name="Equation" r:id="rId8" imgW="5715000" imgH="812520" progId="Equation.DSMT4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156" y="3304064"/>
                        <a:ext cx="5143500" cy="731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95DAB1EA-6068-49B1-B237-E5D94EF84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312277"/>
              </p:ext>
            </p:extLst>
          </p:nvPr>
        </p:nvGraphicFramePr>
        <p:xfrm>
          <a:off x="975156" y="4545012"/>
          <a:ext cx="52927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5" name="Equation" r:id="rId10" imgW="5879880" imgH="736560" progId="Equation.DSMT4">
                  <p:embed/>
                </p:oleObj>
              </mc:Choice>
              <mc:Fallback>
                <p:oleObj name="Equation" r:id="rId10" imgW="5879880" imgH="736560" progId="Equation.DSMT4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156" y="4545012"/>
                        <a:ext cx="529272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90174BD3-EAB0-4F47-A7B0-66F7D9ED3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231935"/>
              </p:ext>
            </p:extLst>
          </p:nvPr>
        </p:nvGraphicFramePr>
        <p:xfrm>
          <a:off x="975156" y="5818959"/>
          <a:ext cx="54752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6" name="Equation" r:id="rId12" imgW="6083280" imgH="812520" progId="Equation.DSMT4">
                  <p:embed/>
                </p:oleObj>
              </mc:Choice>
              <mc:Fallback>
                <p:oleObj name="Equation" r:id="rId12" imgW="6083280" imgH="812520" progId="Equation.DSMT4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156" y="5818959"/>
                        <a:ext cx="547528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D93F1A-B8C8-4252-9E01-FB36F66620A8}"/>
              </a:ext>
            </a:extLst>
          </p:cNvPr>
          <p:cNvSpPr/>
          <p:nvPr/>
        </p:nvSpPr>
        <p:spPr bwMode="auto">
          <a:xfrm>
            <a:off x="6884695" y="1744534"/>
            <a:ext cx="1801210" cy="1151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0D49B08-7661-44BA-AD48-841B7DC32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10692"/>
              </p:ext>
            </p:extLst>
          </p:nvPr>
        </p:nvGraphicFramePr>
        <p:xfrm>
          <a:off x="7085705" y="2106770"/>
          <a:ext cx="14811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" name="Equation" r:id="rId14" imgW="1739880" imgH="787320" progId="Equation.DSMT4">
                  <p:embed/>
                </p:oleObj>
              </mc:Choice>
              <mc:Fallback>
                <p:oleObj name="Equation" r:id="rId14" imgW="1739880" imgH="78732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8524586-17C4-49EF-A2CA-BB0513C9B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85705" y="2106770"/>
                        <a:ext cx="1481138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7807C1-FAEA-4FE5-B98A-91DE9BD8405F}"/>
              </a:ext>
            </a:extLst>
          </p:cNvPr>
          <p:cNvSpPr txBox="1"/>
          <p:nvPr/>
        </p:nvSpPr>
        <p:spPr>
          <a:xfrm>
            <a:off x="7468306" y="1776541"/>
            <a:ext cx="710451" cy="33855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Recall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78E543-2DE1-48E7-AA8A-D8450A15F70E}"/>
              </a:ext>
            </a:extLst>
          </p:cNvPr>
          <p:cNvGrpSpPr/>
          <p:nvPr/>
        </p:nvGrpSpPr>
        <p:grpSpPr>
          <a:xfrm>
            <a:off x="6633330" y="3075602"/>
            <a:ext cx="2328144" cy="1245313"/>
            <a:chOff x="6468719" y="3250487"/>
            <a:chExt cx="2328144" cy="1245313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930B169-E954-490C-9778-FB400F396B19}"/>
                </a:ext>
              </a:extLst>
            </p:cNvPr>
            <p:cNvSpPr/>
            <p:nvPr/>
          </p:nvSpPr>
          <p:spPr bwMode="auto">
            <a:xfrm>
              <a:off x="6468719" y="3250487"/>
              <a:ext cx="2328144" cy="124531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05A910D3-97F4-4112-9D5F-8C5666EF44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7106902"/>
                </p:ext>
              </p:extLst>
            </p:nvPr>
          </p:nvGraphicFramePr>
          <p:xfrm>
            <a:off x="6650129" y="3805246"/>
            <a:ext cx="1965325" cy="6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28" name="Equation" r:id="rId16" imgW="2311200" imgH="723600" progId="Equation.DSMT4">
                    <p:embed/>
                  </p:oleObj>
                </mc:Choice>
                <mc:Fallback>
                  <p:oleObj name="Equation" r:id="rId16" imgW="2311200" imgH="72360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FD7B9788-3E9A-404C-BDC5-0F9A7CEFC9B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6650129" y="3805246"/>
                          <a:ext cx="1965325" cy="614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3043AC-B01C-4C32-8F5A-8A4AD8D57B3F}"/>
                </a:ext>
              </a:extLst>
            </p:cNvPr>
            <p:cNvSpPr txBox="1"/>
            <p:nvPr/>
          </p:nvSpPr>
          <p:spPr>
            <a:xfrm>
              <a:off x="6752101" y="3410234"/>
              <a:ext cx="1761380" cy="338554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/>
                <a:t>Opening Argument</a:t>
              </a: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itle 1"/>
          <p:cNvSpPr>
            <a:spLocks noGrp="1"/>
          </p:cNvSpPr>
          <p:nvPr>
            <p:ph type="title" idx="4294967295"/>
          </p:nvPr>
        </p:nvSpPr>
        <p:spPr>
          <a:xfrm>
            <a:off x="474920" y="252411"/>
            <a:ext cx="8001000" cy="533400"/>
          </a:xfrm>
        </p:spPr>
        <p:txBody>
          <a:bodyPr/>
          <a:lstStyle/>
          <a:p>
            <a:r>
              <a:rPr lang="en-US" dirty="0"/>
              <a:t>Power Extracted by the Blades</a:t>
            </a:r>
          </a:p>
        </p:txBody>
      </p:sp>
      <p:sp>
        <p:nvSpPr>
          <p:cNvPr id="15368" name="Content Placeholder 2"/>
          <p:cNvSpPr>
            <a:spLocks noGrp="1"/>
          </p:cNvSpPr>
          <p:nvPr>
            <p:ph idx="4294967295"/>
          </p:nvPr>
        </p:nvSpPr>
        <p:spPr>
          <a:xfrm>
            <a:off x="832817" y="6324600"/>
            <a:ext cx="2636394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P</a:t>
            </a:r>
            <a:r>
              <a:rPr lang="en-US" sz="2000" baseline="-25000" dirty="0"/>
              <a:t>W</a:t>
            </a:r>
            <a:r>
              <a:rPr lang="en-US" sz="2000" dirty="0"/>
              <a:t> = Power in the wind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89400"/>
              </p:ext>
            </p:extLst>
          </p:nvPr>
        </p:nvGraphicFramePr>
        <p:xfrm>
          <a:off x="914400" y="1171633"/>
          <a:ext cx="5189184" cy="73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2" name="Equation" r:id="rId4" imgW="5765760" imgH="812520" progId="Equation.DSMT4">
                  <p:embed/>
                </p:oleObj>
              </mc:Choice>
              <mc:Fallback>
                <p:oleObj name="Equation" r:id="rId4" imgW="57657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71633"/>
                        <a:ext cx="5189184" cy="731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ight Brace 4"/>
          <p:cNvSpPr>
            <a:spLocks/>
          </p:cNvSpPr>
          <p:nvPr/>
        </p:nvSpPr>
        <p:spPr bwMode="auto">
          <a:xfrm rot="5400000">
            <a:off x="3154337" y="932916"/>
            <a:ext cx="338139" cy="2344785"/>
          </a:xfrm>
          <a:prstGeom prst="rightBrace">
            <a:avLst>
              <a:gd name="adj1" fmla="val 4011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37107"/>
              </p:ext>
            </p:extLst>
          </p:nvPr>
        </p:nvGraphicFramePr>
        <p:xfrm>
          <a:off x="2164206" y="2426787"/>
          <a:ext cx="5463288" cy="742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" name="Equation" r:id="rId6" imgW="6070320" imgH="825480" progId="Equation.DSMT4">
                  <p:embed/>
                </p:oleObj>
              </mc:Choice>
              <mc:Fallback>
                <p:oleObj name="Equation" r:id="rId6" imgW="607032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206" y="2426787"/>
                        <a:ext cx="5463288" cy="742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172288"/>
              </p:ext>
            </p:extLst>
          </p:nvPr>
        </p:nvGraphicFramePr>
        <p:xfrm>
          <a:off x="4572000" y="3353000"/>
          <a:ext cx="2868696" cy="146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" name="Equation" r:id="rId8" imgW="3187440" imgH="1625400" progId="Equation.DSMT4">
                  <p:embed/>
                </p:oleObj>
              </mc:Choice>
              <mc:Fallback>
                <p:oleObj name="Equation" r:id="rId8" imgW="318744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53000"/>
                        <a:ext cx="2868696" cy="146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ight Arrow 9"/>
          <p:cNvSpPr>
            <a:spLocks noChangeArrowheads="1"/>
          </p:cNvSpPr>
          <p:nvPr/>
        </p:nvSpPr>
        <p:spPr bwMode="auto">
          <a:xfrm>
            <a:off x="457200" y="5519738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graphicFrame>
        <p:nvGraphicFramePr>
          <p:cNvPr id="153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989529"/>
              </p:ext>
            </p:extLst>
          </p:nvPr>
        </p:nvGraphicFramePr>
        <p:xfrm>
          <a:off x="1687513" y="5365750"/>
          <a:ext cx="55768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" name="Equation" r:id="rId10" imgW="6197400" imgH="723600" progId="Equation.DSMT4">
                  <p:embed/>
                </p:oleObj>
              </mc:Choice>
              <mc:Fallback>
                <p:oleObj name="Equation" r:id="rId10" imgW="61974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5365750"/>
                        <a:ext cx="557688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665183" y="6337915"/>
            <a:ext cx="24384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buFontTx/>
              <a:buNone/>
              <a:defRPr/>
            </a:pPr>
            <a:r>
              <a:rPr lang="en-US" sz="2000" kern="0" dirty="0">
                <a:latin typeface="+mn-lt"/>
              </a:rPr>
              <a:t>C</a:t>
            </a:r>
            <a:r>
              <a:rPr lang="en-US" sz="2000" kern="0" baseline="-25000" dirty="0">
                <a:latin typeface="+mn-lt"/>
              </a:rPr>
              <a:t>P</a:t>
            </a:r>
            <a:r>
              <a:rPr lang="en-US" sz="2000" kern="0" dirty="0">
                <a:latin typeface="+mn-lt"/>
              </a:rPr>
              <a:t> = Rotor efficiency</a:t>
            </a:r>
          </a:p>
        </p:txBody>
      </p:sp>
      <p:sp>
        <p:nvSpPr>
          <p:cNvPr id="15372" name="Right Brace 12"/>
          <p:cNvSpPr>
            <a:spLocks/>
          </p:cNvSpPr>
          <p:nvPr/>
        </p:nvSpPr>
        <p:spPr bwMode="auto">
          <a:xfrm rot="5400000">
            <a:off x="4551979" y="5176176"/>
            <a:ext cx="276225" cy="2049816"/>
          </a:xfrm>
          <a:prstGeom prst="rightBrace">
            <a:avLst>
              <a:gd name="adj1" fmla="val 2758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5373" name="Right Brace 13"/>
          <p:cNvSpPr>
            <a:spLocks/>
          </p:cNvSpPr>
          <p:nvPr/>
        </p:nvSpPr>
        <p:spPr bwMode="auto">
          <a:xfrm rot="5400000">
            <a:off x="2533649" y="5624513"/>
            <a:ext cx="190500" cy="1143000"/>
          </a:xfrm>
          <a:prstGeom prst="rightBrace">
            <a:avLst>
              <a:gd name="adj1" fmla="val 6065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Maximum Rotor Efficiency</a:t>
            </a:r>
          </a:p>
        </p:txBody>
      </p:sp>
      <p:sp>
        <p:nvSpPr>
          <p:cNvPr id="16392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8001000" cy="3733800"/>
          </a:xfrm>
        </p:spPr>
        <p:txBody>
          <a:bodyPr/>
          <a:lstStyle/>
          <a:p>
            <a:r>
              <a:rPr lang="en-US" dirty="0"/>
              <a:t>Find the wind speed ratio </a:t>
            </a:r>
            <a:r>
              <a:rPr lang="el-GR" dirty="0"/>
              <a:t>λ</a:t>
            </a:r>
            <a:r>
              <a:rPr lang="en-US" dirty="0"/>
              <a:t> that maximizes the rotor efficiency, C</a:t>
            </a:r>
            <a:r>
              <a:rPr lang="en-US" baseline="-25000" dirty="0"/>
              <a:t>P</a:t>
            </a:r>
            <a:r>
              <a:rPr lang="en-US" dirty="0"/>
              <a:t>  </a:t>
            </a:r>
          </a:p>
          <a:p>
            <a:r>
              <a:rPr lang="en-US" dirty="0"/>
              <a:t>From the previous slide</a:t>
            </a:r>
          </a:p>
          <a:p>
            <a:endParaRPr lang="en-US" baseline="-25000" dirty="0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43002"/>
              </p:ext>
            </p:extLst>
          </p:nvPr>
        </p:nvGraphicFramePr>
        <p:xfrm>
          <a:off x="1219200" y="2194680"/>
          <a:ext cx="565128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1" name="Equation" r:id="rId4" imgW="5651280" imgH="761760" progId="Equation.DSMT4">
                  <p:embed/>
                </p:oleObj>
              </mc:Choice>
              <mc:Fallback>
                <p:oleObj name="Equation" r:id="rId4" imgW="56512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94680"/>
                        <a:ext cx="5651280" cy="76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852675"/>
              </p:ext>
            </p:extLst>
          </p:nvPr>
        </p:nvGraphicFramePr>
        <p:xfrm>
          <a:off x="1321080" y="3842861"/>
          <a:ext cx="3213000" cy="79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2" name="Equation" r:id="rId6" imgW="3213000" imgH="799920" progId="Equation.DSMT4">
                  <p:embed/>
                </p:oleObj>
              </mc:Choice>
              <mc:Fallback>
                <p:oleObj name="Equation" r:id="rId6" imgW="32130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080" y="3842861"/>
                        <a:ext cx="3213000" cy="79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23414"/>
              </p:ext>
            </p:extLst>
          </p:nvPr>
        </p:nvGraphicFramePr>
        <p:xfrm>
          <a:off x="1321080" y="4742220"/>
          <a:ext cx="283176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3" name="Equation" r:id="rId8" imgW="2831760" imgH="736560" progId="Equation.DSMT4">
                  <p:embed/>
                </p:oleObj>
              </mc:Choice>
              <mc:Fallback>
                <p:oleObj name="Equation" r:id="rId8" imgW="28317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080" y="4742220"/>
                        <a:ext cx="2831760" cy="736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73436"/>
              </p:ext>
            </p:extLst>
          </p:nvPr>
        </p:nvGraphicFramePr>
        <p:xfrm>
          <a:off x="1321080" y="5645699"/>
          <a:ext cx="309852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4" name="Equation" r:id="rId10" imgW="3098520" imgH="736560" progId="Equation.DSMT4">
                  <p:embed/>
                </p:oleObj>
              </mc:Choice>
              <mc:Fallback>
                <p:oleObj name="Equation" r:id="rId10" imgW="30985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080" y="5645699"/>
                        <a:ext cx="3098520" cy="736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ight Arrow 9"/>
          <p:cNvSpPr>
            <a:spLocks noChangeArrowheads="1"/>
          </p:cNvSpPr>
          <p:nvPr/>
        </p:nvSpPr>
        <p:spPr bwMode="auto">
          <a:xfrm>
            <a:off x="4876800" y="5861579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graphicFrame>
        <p:nvGraphicFramePr>
          <p:cNvPr id="1639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306255"/>
              </p:ext>
            </p:extLst>
          </p:nvPr>
        </p:nvGraphicFramePr>
        <p:xfrm>
          <a:off x="5765006" y="5571066"/>
          <a:ext cx="8556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5" name="Equation" r:id="rId12" imgW="380880" imgH="393480" progId="Equation.DSMT4">
                  <p:embed/>
                </p:oleObj>
              </mc:Choice>
              <mc:Fallback>
                <p:oleObj name="Equation" r:id="rId12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006" y="5571066"/>
                        <a:ext cx="8556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31806" y="5728169"/>
            <a:ext cx="1912620" cy="87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buFontTx/>
              <a:buNone/>
              <a:defRPr/>
            </a:pPr>
            <a:r>
              <a:rPr lang="en-US" sz="2000" kern="0" dirty="0">
                <a:latin typeface="+mn-lt"/>
              </a:rPr>
              <a:t>maximizes rotor efficiency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09600" y="319266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buFontTx/>
              <a:buNone/>
              <a:defRPr/>
            </a:pPr>
            <a:r>
              <a:rPr lang="en-US" sz="2000" kern="0" dirty="0">
                <a:latin typeface="+mn-lt"/>
              </a:rPr>
              <a:t>Set the derivative of rotor efficiency to zero and solve for  </a:t>
            </a:r>
            <a:r>
              <a:rPr lang="el-GR" sz="2000" kern="0" dirty="0">
                <a:latin typeface="+mn-lt"/>
              </a:rPr>
              <a:t>λ</a:t>
            </a:r>
            <a:r>
              <a:rPr lang="en-US" sz="2000" kern="0" dirty="0">
                <a:latin typeface="+mn-lt"/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Maximum Rotor Efficiency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idx="4294967295"/>
          </p:nvPr>
        </p:nvSpPr>
        <p:spPr>
          <a:xfrm>
            <a:off x="365760" y="1280160"/>
            <a:ext cx="8001000" cy="3733800"/>
          </a:xfrm>
        </p:spPr>
        <p:txBody>
          <a:bodyPr/>
          <a:lstStyle/>
          <a:p>
            <a:r>
              <a:rPr lang="en-US" dirty="0"/>
              <a:t>Plug the optimal value for </a:t>
            </a:r>
            <a:r>
              <a:rPr lang="el-GR" dirty="0"/>
              <a:t>λ</a:t>
            </a:r>
            <a:r>
              <a:rPr lang="en-US" dirty="0"/>
              <a:t> back into </a:t>
            </a:r>
            <a:r>
              <a:rPr lang="en-US" i="1" dirty="0"/>
              <a:t>C</a:t>
            </a:r>
            <a:r>
              <a:rPr lang="en-US" i="1" baseline="-25000" dirty="0"/>
              <a:t>P</a:t>
            </a:r>
            <a:r>
              <a:rPr lang="en-US" dirty="0"/>
              <a:t> to find the maximum rotor efficiency: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855570"/>
              </p:ext>
            </p:extLst>
          </p:nvPr>
        </p:nvGraphicFramePr>
        <p:xfrm>
          <a:off x="1049042" y="2298730"/>
          <a:ext cx="66627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4" imgW="7403760" imgH="863280" progId="Equation.DSMT4">
                  <p:embed/>
                </p:oleObj>
              </mc:Choice>
              <mc:Fallback>
                <p:oleObj name="Equation" r:id="rId4" imgW="74037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042" y="2298730"/>
                        <a:ext cx="66627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2291" y="3523236"/>
            <a:ext cx="80162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SzPct val="125000"/>
              <a:buFontTx/>
              <a:buChar char="•"/>
              <a:defRPr/>
            </a:pPr>
            <a:r>
              <a:rPr lang="en-US" sz="2200" kern="0" dirty="0">
                <a:latin typeface="+mn-lt"/>
              </a:rPr>
              <a:t>The maximum efficiency of 59.3% occurs when air is slowed to 1/3 of its upstream rate </a:t>
            </a:r>
          </a:p>
          <a:p>
            <a:pPr marL="342900" indent="-342900" eaLnBrk="0" hangingPunct="0">
              <a:spcBef>
                <a:spcPts val="1200"/>
              </a:spcBef>
              <a:buSzPct val="125000"/>
              <a:buFontTx/>
              <a:buChar char="•"/>
              <a:defRPr/>
            </a:pPr>
            <a:r>
              <a:rPr lang="en-US" sz="2200" kern="0" dirty="0">
                <a:latin typeface="+mn-lt"/>
              </a:rPr>
              <a:t>Called the “Betz efficiency” or “Betz’ law”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001000" cy="671624"/>
          </a:xfrm>
        </p:spPr>
        <p:txBody>
          <a:bodyPr/>
          <a:lstStyle/>
          <a:p>
            <a:r>
              <a:rPr lang="en-US" dirty="0"/>
              <a:t>Maximum Rotor Efficiency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64672" y="1053833"/>
            <a:ext cx="573132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SzPct val="125000"/>
              <a:defRPr/>
            </a:pPr>
            <a:r>
              <a:rPr lang="en-US" sz="2200" kern="0" dirty="0">
                <a:latin typeface="+mn-lt"/>
              </a:rPr>
              <a:t>    Rotor efficiency </a:t>
            </a:r>
            <a:r>
              <a:rPr lang="en-US" sz="2200" i="1" kern="0" dirty="0">
                <a:latin typeface="+mn-lt"/>
              </a:rPr>
              <a:t>C</a:t>
            </a:r>
            <a:r>
              <a:rPr lang="en-US" sz="2200" i="1" kern="0" baseline="-25000" dirty="0">
                <a:latin typeface="+mn-lt"/>
              </a:rPr>
              <a:t>P</a:t>
            </a:r>
            <a:r>
              <a:rPr lang="en-US" sz="2200" i="1" kern="0" dirty="0">
                <a:latin typeface="+mn-lt"/>
              </a:rPr>
              <a:t> </a:t>
            </a:r>
            <a:r>
              <a:rPr lang="en-US" sz="2200" kern="0" dirty="0">
                <a:latin typeface="+mn-lt"/>
              </a:rPr>
              <a:t>vs. wind speed ratio </a:t>
            </a:r>
            <a:r>
              <a:rPr lang="el-GR" sz="2200" kern="0" dirty="0">
                <a:latin typeface="+mn-lt"/>
              </a:rPr>
              <a:t>λ</a:t>
            </a:r>
            <a:endParaRPr lang="en-US" sz="2200" kern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9E1EB3F-7B4A-4C73-B5EA-6260468F1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23" y="1429584"/>
            <a:ext cx="4284180" cy="46168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18FA8A-0EF6-49DE-A4A0-6BE89D04F019}"/>
              </a:ext>
            </a:extLst>
          </p:cNvPr>
          <p:cNvSpPr/>
          <p:nvPr/>
        </p:nvSpPr>
        <p:spPr>
          <a:xfrm>
            <a:off x="244928" y="5921412"/>
            <a:ext cx="853440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FIGURE 6.10 </a:t>
            </a:r>
            <a:r>
              <a:rPr lang="en-US" sz="1600" dirty="0">
                <a:latin typeface="Times-Roman"/>
              </a:rPr>
              <a:t>The blade efficiency reaches a maximum when the wind is slowed to 1/3 of its upstream value.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Masters, Gilbert M. </a:t>
            </a:r>
            <a:r>
              <a:rPr lang="en-US" sz="1200" i="1" dirty="0">
                <a:solidFill>
                  <a:srgbClr val="000000"/>
                </a:solidFill>
              </a:rPr>
              <a:t>Renewable and Efficient Electric Power Systems, 1st Edition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/>
              <a:t>Tip-Speed Ratio (TSR)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4294967295"/>
          </p:nvPr>
        </p:nvSpPr>
        <p:spPr>
          <a:xfrm>
            <a:off x="304800" y="1143000"/>
            <a:ext cx="8001000" cy="3733800"/>
          </a:xfrm>
        </p:spPr>
        <p:txBody>
          <a:bodyPr/>
          <a:lstStyle/>
          <a:p>
            <a:r>
              <a:rPr lang="en-US" dirty="0"/>
              <a:t>Efficiency is a function of how fast the rotor turns</a:t>
            </a:r>
          </a:p>
          <a:p>
            <a:r>
              <a:rPr lang="en-US" dirty="0"/>
              <a:t>Tip-Speed Ratio (TSR) is the speed of the outer tip of the blade divided by wind speed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93829"/>
              </p:ext>
            </p:extLst>
          </p:nvPr>
        </p:nvGraphicFramePr>
        <p:xfrm>
          <a:off x="558800" y="2501900"/>
          <a:ext cx="81946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4" imgW="9105840" imgH="799920" progId="Equation.DSMT4">
                  <p:embed/>
                </p:oleObj>
              </mc:Choice>
              <mc:Fallback>
                <p:oleObj name="Equation" r:id="rId4" imgW="91058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501900"/>
                        <a:ext cx="819467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604306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SzPct val="125000"/>
              <a:defRPr/>
            </a:pPr>
            <a:r>
              <a:rPr lang="en-US" sz="2200" i="1" kern="0" dirty="0">
                <a:latin typeface="+mn-lt"/>
              </a:rPr>
              <a:t>D </a:t>
            </a:r>
            <a:r>
              <a:rPr lang="en-US" sz="2200" kern="0" dirty="0">
                <a:latin typeface="+mn-lt"/>
              </a:rPr>
              <a:t>= rotor diameter (m) </a:t>
            </a:r>
          </a:p>
          <a:p>
            <a:pPr eaLnBrk="0" hangingPunct="0">
              <a:buSzPct val="125000"/>
              <a:defRPr/>
            </a:pPr>
            <a:r>
              <a:rPr lang="en-US" sz="2200" i="1" kern="0" dirty="0">
                <a:latin typeface="+mn-lt"/>
              </a:rPr>
              <a:t>v</a:t>
            </a:r>
            <a:r>
              <a:rPr lang="en-US" sz="2200" kern="0" dirty="0">
                <a:latin typeface="+mn-lt"/>
              </a:rPr>
              <a:t> = upwind undisturbed wind speed (m/s) </a:t>
            </a:r>
            <a:endParaRPr lang="en-US" sz="2200" i="1" kern="0" dirty="0">
              <a:latin typeface="+mn-lt"/>
            </a:endParaRPr>
          </a:p>
          <a:p>
            <a:pPr eaLnBrk="0" hangingPunct="0">
              <a:buSzPct val="125000"/>
              <a:defRPr/>
            </a:pPr>
            <a:r>
              <a:rPr lang="en-US" sz="2200" kern="0" dirty="0">
                <a:latin typeface="+mn-lt"/>
              </a:rPr>
              <a:t>rpm = rotor speed, (revolutions/min)</a:t>
            </a:r>
          </a:p>
          <a:p>
            <a:pPr eaLnBrk="0" hangingPunct="0">
              <a:buSzPct val="125000"/>
              <a:defRPr/>
            </a:pPr>
            <a:r>
              <a:rPr lang="en-US" sz="2200" kern="0" dirty="0">
                <a:latin typeface="+mn-lt"/>
              </a:rPr>
              <a:t>One meter per second = 2.24 miles per hour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2178"/>
            <a:ext cx="8001000" cy="685800"/>
          </a:xfrm>
        </p:spPr>
        <p:txBody>
          <a:bodyPr/>
          <a:lstStyle/>
          <a:p>
            <a:r>
              <a:rPr lang="en-US" dirty="0"/>
              <a:t>Tip-Speed Ratio (TSR)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188837" y="3572765"/>
            <a:ext cx="3742163" cy="208929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TSR for various rotor types</a:t>
            </a:r>
          </a:p>
          <a:p>
            <a:pPr>
              <a:spcBef>
                <a:spcPts val="1200"/>
              </a:spcBef>
            </a:pPr>
            <a:r>
              <a:rPr lang="en-US" dirty="0"/>
              <a:t>blade turns </a:t>
            </a:r>
            <a:r>
              <a:rPr lang="en-US" b="1" dirty="0">
                <a:solidFill>
                  <a:srgbClr val="0000FF"/>
                </a:solidFill>
              </a:rPr>
              <a:t>too slow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wind passes through without hitting blade; 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0000FF"/>
                </a:solidFill>
              </a:rPr>
              <a:t>too fast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turbulence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5879B-D4DB-46A9-9AB9-E64C9083D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037" y="1186440"/>
            <a:ext cx="5189963" cy="32477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622B71-C079-4D0A-A163-E5DC2C6809E1}"/>
              </a:ext>
            </a:extLst>
          </p:cNvPr>
          <p:cNvSpPr/>
          <p:nvPr/>
        </p:nvSpPr>
        <p:spPr>
          <a:xfrm>
            <a:off x="4457700" y="4800600"/>
            <a:ext cx="4343400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FIGURE 7.18 Rotors with fewer blades reach their optimum efficiency at higher rotational speeds.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</a:rPr>
              <a:t>Masters, Gilbert M. </a:t>
            </a:r>
            <a:r>
              <a:rPr lang="en-US" sz="1200" i="1" dirty="0">
                <a:solidFill>
                  <a:srgbClr val="000000"/>
                </a:solidFill>
              </a:rPr>
              <a:t>Renewable and Efficient Electric Power Systems, 2nd Edition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8AB9FB-A155-4A34-A815-757EB2D7D251}"/>
              </a:ext>
            </a:extLst>
          </p:cNvPr>
          <p:cNvSpPr txBox="1">
            <a:spLocks/>
          </p:cNvSpPr>
          <p:nvPr/>
        </p:nvSpPr>
        <p:spPr bwMode="auto">
          <a:xfrm>
            <a:off x="67837" y="5721422"/>
            <a:ext cx="6263852" cy="83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FontTx/>
            </a:pPr>
            <a:r>
              <a:rPr lang="en-US" kern="0" dirty="0"/>
              <a:t>Rotors w/ fewer blades reach their maximum efficiency at higher tip-speed ratios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Turbine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9" b="1264"/>
          <a:stretch/>
        </p:blipFill>
        <p:spPr bwMode="auto">
          <a:xfrm>
            <a:off x="228600" y="1478972"/>
            <a:ext cx="7010400" cy="47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5850" y="6477000"/>
            <a:ext cx="6781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http://www.bpwtag.ca/Bruce%20Peninsula%20Wind%20Turbine%20Sizes%202013.jpg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1478972"/>
            <a:ext cx="1600200" cy="500444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747 wing span is</a:t>
            </a:r>
            <a:br>
              <a:rPr lang="en-US" dirty="0"/>
            </a:br>
            <a:r>
              <a:rPr lang="en-US" dirty="0"/>
              <a:t>about 60m;</a:t>
            </a:r>
          </a:p>
          <a:p>
            <a:r>
              <a:rPr lang="en-US" dirty="0"/>
              <a:t>The Washing-</a:t>
            </a:r>
            <a:br>
              <a:rPr lang="en-US" dirty="0"/>
            </a:br>
            <a:r>
              <a:rPr lang="en-US" dirty="0"/>
              <a:t>ton mon-</a:t>
            </a:r>
            <a:br>
              <a:rPr lang="en-US" dirty="0"/>
            </a:br>
            <a:r>
              <a:rPr lang="en-US" dirty="0" err="1"/>
              <a:t>ument</a:t>
            </a:r>
            <a:r>
              <a:rPr lang="en-US" dirty="0"/>
              <a:t> is</a:t>
            </a:r>
          </a:p>
          <a:p>
            <a:r>
              <a:rPr lang="en-US" dirty="0"/>
              <a:t>169m</a:t>
            </a:r>
            <a:br>
              <a:rPr lang="en-US" dirty="0"/>
            </a:br>
            <a:r>
              <a:rPr lang="en-US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19714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Power in the Wind</a:t>
            </a:r>
          </a:p>
        </p:txBody>
      </p:sp>
      <p:sp>
        <p:nvSpPr>
          <p:cNvPr id="1030" name="Content Placeholder 2"/>
          <p:cNvSpPr>
            <a:spLocks noGrp="1"/>
          </p:cNvSpPr>
          <p:nvPr>
            <p:ph idx="4294967295"/>
          </p:nvPr>
        </p:nvSpPr>
        <p:spPr>
          <a:xfrm>
            <a:off x="130473" y="1491445"/>
            <a:ext cx="8229600" cy="801587"/>
          </a:xfrm>
        </p:spPr>
        <p:txBody>
          <a:bodyPr/>
          <a:lstStyle/>
          <a:p>
            <a:r>
              <a:rPr lang="en-US" sz="2200" dirty="0"/>
              <a:t>Consider the </a:t>
            </a:r>
            <a:r>
              <a:rPr lang="en-US" sz="2200" b="1" dirty="0">
                <a:solidFill>
                  <a:srgbClr val="0000FF"/>
                </a:solidFill>
              </a:rPr>
              <a:t>kinetic energy </a:t>
            </a:r>
            <a:r>
              <a:rPr lang="en-US" sz="2200" dirty="0"/>
              <a:t>of a small air “volume” with mass </a:t>
            </a:r>
            <a:r>
              <a:rPr lang="en-US" sz="2200" i="1" dirty="0"/>
              <a:t>m</a:t>
            </a:r>
            <a:r>
              <a:rPr lang="en-US" sz="2200" dirty="0"/>
              <a:t> moving at </a:t>
            </a:r>
            <a:r>
              <a:rPr lang="en-US" sz="2200" b="1" dirty="0">
                <a:solidFill>
                  <a:srgbClr val="0000FF"/>
                </a:solidFill>
              </a:rPr>
              <a:t>constant velocity </a:t>
            </a:r>
            <a:r>
              <a:rPr lang="en-US" sz="2200" b="1" i="1" dirty="0">
                <a:solidFill>
                  <a:srgbClr val="0000FF"/>
                </a:solidFill>
              </a:rPr>
              <a:t>v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138250"/>
              </p:ext>
            </p:extLst>
          </p:nvPr>
        </p:nvGraphicFramePr>
        <p:xfrm>
          <a:off x="4516510" y="2058620"/>
          <a:ext cx="173988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9" name="Equation" r:id="rId4" imgW="1739880" imgH="723600" progId="Equation.DSMT4">
                  <p:embed/>
                </p:oleObj>
              </mc:Choice>
              <mc:Fallback>
                <p:oleObj name="Equation" r:id="rId4" imgW="17398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510" y="2058620"/>
                        <a:ext cx="1739880" cy="72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8279C7-E54E-4CDC-85F1-AA66EC2D2EC0}"/>
              </a:ext>
            </a:extLst>
          </p:cNvPr>
          <p:cNvGrpSpPr/>
          <p:nvPr/>
        </p:nvGrpSpPr>
        <p:grpSpPr>
          <a:xfrm>
            <a:off x="6495745" y="1829039"/>
            <a:ext cx="1488373" cy="980776"/>
            <a:chOff x="3505200" y="2010074"/>
            <a:chExt cx="1488373" cy="980776"/>
          </a:xfrm>
        </p:grpSpPr>
        <p:sp>
          <p:nvSpPr>
            <p:cNvPr id="3" name="Cube 2">
              <a:extLst>
                <a:ext uri="{FF2B5EF4-FFF2-40B4-BE49-F238E27FC236}">
                  <a16:creationId xmlns:a16="http://schemas.microsoft.com/office/drawing/2014/main" id="{6F926CAD-FD4F-4BA4-9A26-949DE89BF8B7}"/>
                </a:ext>
              </a:extLst>
            </p:cNvPr>
            <p:cNvSpPr/>
            <p:nvPr/>
          </p:nvSpPr>
          <p:spPr bwMode="auto">
            <a:xfrm>
              <a:off x="3505200" y="2438400"/>
              <a:ext cx="609600" cy="552450"/>
            </a:xfrm>
            <a:prstGeom prst="cube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D1BAFCF-8B03-451B-83FB-8F07BA7DC5F1}"/>
                </a:ext>
              </a:extLst>
            </p:cNvPr>
            <p:cNvCxnSpPr/>
            <p:nvPr/>
          </p:nvCxnSpPr>
          <p:spPr bwMode="auto">
            <a:xfrm>
              <a:off x="4191000" y="2667000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B47C92-0EC3-4546-B988-10CB1B5A731F}"/>
                </a:ext>
              </a:extLst>
            </p:cNvPr>
            <p:cNvSpPr txBox="1"/>
            <p:nvPr/>
          </p:nvSpPr>
          <p:spPr>
            <a:xfrm>
              <a:off x="3688512" y="201007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BDABBD3-180E-4662-8793-AC3F17A25F4D}"/>
                </a:ext>
              </a:extLst>
            </p:cNvPr>
            <p:cNvSpPr txBox="1"/>
            <p:nvPr/>
          </p:nvSpPr>
          <p:spPr>
            <a:xfrm>
              <a:off x="4672651" y="2362200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v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B64CA91-ADAF-4EF8-9A43-7B32512A37A0}"/>
              </a:ext>
            </a:extLst>
          </p:cNvPr>
          <p:cNvGrpSpPr/>
          <p:nvPr/>
        </p:nvGrpSpPr>
        <p:grpSpPr>
          <a:xfrm>
            <a:off x="7337990" y="2940783"/>
            <a:ext cx="1464512" cy="1473361"/>
            <a:chOff x="3169400" y="3384390"/>
            <a:chExt cx="1464512" cy="147336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65ADE98-4F18-46EB-A2FF-5590914397E3}"/>
                </a:ext>
              </a:extLst>
            </p:cNvPr>
            <p:cNvSpPr/>
            <p:nvPr/>
          </p:nvSpPr>
          <p:spPr bwMode="auto">
            <a:xfrm>
              <a:off x="3710234" y="3867151"/>
              <a:ext cx="381000" cy="990600"/>
            </a:xfrm>
            <a:prstGeom prst="ellipse">
              <a:avLst/>
            </a:prstGeom>
            <a:noFill/>
            <a:ln w="222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C274E04-0A95-43AA-B060-31A0F0131988}"/>
                </a:ext>
              </a:extLst>
            </p:cNvPr>
            <p:cNvCxnSpPr/>
            <p:nvPr/>
          </p:nvCxnSpPr>
          <p:spPr bwMode="auto">
            <a:xfrm>
              <a:off x="4114800" y="4114800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ABF673A-4E1B-435A-9223-FE2354035BCA}"/>
                </a:ext>
              </a:extLst>
            </p:cNvPr>
            <p:cNvCxnSpPr/>
            <p:nvPr/>
          </p:nvCxnSpPr>
          <p:spPr bwMode="auto">
            <a:xfrm>
              <a:off x="4152900" y="4376738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B213173-4C5E-45BD-A98D-C510E63E4BC1}"/>
                </a:ext>
              </a:extLst>
            </p:cNvPr>
            <p:cNvCxnSpPr/>
            <p:nvPr/>
          </p:nvCxnSpPr>
          <p:spPr bwMode="auto">
            <a:xfrm>
              <a:off x="3429000" y="4376738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5590D27-41C7-41D6-8936-F888E5A15BFD}"/>
                </a:ext>
              </a:extLst>
            </p:cNvPr>
            <p:cNvCxnSpPr/>
            <p:nvPr/>
          </p:nvCxnSpPr>
          <p:spPr bwMode="auto">
            <a:xfrm>
              <a:off x="3443534" y="4114800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A5090C-51E2-49D9-BBF4-4FFABB8026ED}"/>
                </a:ext>
              </a:extLst>
            </p:cNvPr>
            <p:cNvSpPr txBox="1"/>
            <p:nvPr/>
          </p:nvSpPr>
          <p:spPr>
            <a:xfrm>
              <a:off x="3169400" y="359152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7A757C-FE57-4BCB-AF44-670D6106A8CC}"/>
                </a:ext>
              </a:extLst>
            </p:cNvPr>
            <p:cNvSpPr txBox="1"/>
            <p:nvPr/>
          </p:nvSpPr>
          <p:spPr>
            <a:xfrm>
              <a:off x="4312990" y="3584714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D5E2F2-8A4E-4190-B99B-4F984D86390D}"/>
                </a:ext>
              </a:extLst>
            </p:cNvPr>
            <p:cNvSpPr txBox="1"/>
            <p:nvPr/>
          </p:nvSpPr>
          <p:spPr>
            <a:xfrm>
              <a:off x="3837379" y="338439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A</a:t>
              </a:r>
            </a:p>
          </p:txBody>
        </p:sp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46394D7-7B0E-47F3-8279-6B1F81195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41806"/>
              </p:ext>
            </p:extLst>
          </p:nvPr>
        </p:nvGraphicFramePr>
        <p:xfrm>
          <a:off x="557138" y="3093245"/>
          <a:ext cx="37893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0" name="Equation" r:id="rId6" imgW="4457520" imgH="1180800" progId="Equation.DSMT4">
                  <p:embed/>
                </p:oleObj>
              </mc:Choice>
              <mc:Fallback>
                <p:oleObj name="Equation" r:id="rId6" imgW="445752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138" y="3093245"/>
                        <a:ext cx="3789363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3D76F7-F601-4BFC-9FF0-290411AE2539}"/>
              </a:ext>
            </a:extLst>
          </p:cNvPr>
          <p:cNvCxnSpPr>
            <a:cxnSpLocks/>
          </p:cNvCxnSpPr>
          <p:nvPr/>
        </p:nvCxnSpPr>
        <p:spPr bwMode="auto">
          <a:xfrm flipH="1">
            <a:off x="3811812" y="3266854"/>
            <a:ext cx="156938" cy="24677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A00F50-7A03-40A0-A209-2BB9C8A1D259}"/>
              </a:ext>
            </a:extLst>
          </p:cNvPr>
          <p:cNvSpPr txBox="1"/>
          <p:nvPr/>
        </p:nvSpPr>
        <p:spPr>
          <a:xfrm>
            <a:off x="3700855" y="2922573"/>
            <a:ext cx="909223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constant </a:t>
            </a:r>
            <a:r>
              <a:rPr lang="en-US" sz="1400" i="1" dirty="0"/>
              <a:t>v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69CE600-B6D2-44FA-BCF5-E335E57D1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388580"/>
              </p:ext>
            </p:extLst>
          </p:nvPr>
        </p:nvGraphicFramePr>
        <p:xfrm>
          <a:off x="304800" y="4212942"/>
          <a:ext cx="36639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1" name="Equation" r:id="rId8" imgW="4305240" imgH="2120760" progId="Equation.DSMT4">
                  <p:embed/>
                </p:oleObj>
              </mc:Choice>
              <mc:Fallback>
                <p:oleObj name="Equation" r:id="rId8" imgW="4305240" imgH="21207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46394D7-7B0E-47F3-8279-6B1F811950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" y="4212942"/>
                        <a:ext cx="366395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62362C0-B0D6-44D2-8C7F-921093DF4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52182"/>
              </p:ext>
            </p:extLst>
          </p:nvPr>
        </p:nvGraphicFramePr>
        <p:xfrm>
          <a:off x="5552979" y="4127500"/>
          <a:ext cx="20859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2" name="Equation" r:id="rId10" imgW="2450880" imgH="1218960" progId="Equation.DSMT4">
                  <p:embed/>
                </p:oleObj>
              </mc:Choice>
              <mc:Fallback>
                <p:oleObj name="Equation" r:id="rId10" imgW="2450880" imgH="12189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69CE600-B6D2-44FA-BCF5-E335E57D1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52979" y="4127500"/>
                        <a:ext cx="20859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7BAAD5-7A18-4982-9AB4-C93BEEA9F99C}"/>
              </a:ext>
            </a:extLst>
          </p:cNvPr>
          <p:cNvCxnSpPr>
            <a:cxnSpLocks/>
          </p:cNvCxnSpPr>
          <p:nvPr/>
        </p:nvCxnSpPr>
        <p:spPr bwMode="auto">
          <a:xfrm flipH="1">
            <a:off x="6415672" y="3862960"/>
            <a:ext cx="131573" cy="20854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B6A21EC-4A67-4455-A2C9-5A78D95C5AC7}"/>
              </a:ext>
            </a:extLst>
          </p:cNvPr>
          <p:cNvSpPr txBox="1"/>
          <p:nvPr/>
        </p:nvSpPr>
        <p:spPr>
          <a:xfrm>
            <a:off x="6381799" y="3523576"/>
            <a:ext cx="938077" cy="30777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constant </a:t>
            </a:r>
            <a:r>
              <a:rPr lang="en-US" sz="1400" i="1" dirty="0"/>
              <a:t>A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8B1BD67-583F-4ACA-BBDB-84162980E073}"/>
              </a:ext>
            </a:extLst>
          </p:cNvPr>
          <p:cNvSpPr txBox="1">
            <a:spLocks/>
          </p:cNvSpPr>
          <p:nvPr/>
        </p:nvSpPr>
        <p:spPr bwMode="auto">
          <a:xfrm>
            <a:off x="130473" y="2449055"/>
            <a:ext cx="3663950" cy="6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</a:pPr>
            <a:r>
              <a:rPr lang="en-US" sz="2200" kern="0" dirty="0"/>
              <a:t>Power in the wind (</a:t>
            </a:r>
            <a:r>
              <a:rPr lang="en-US" sz="2200" i="1" kern="0" dirty="0"/>
              <a:t>P</a:t>
            </a:r>
            <a:r>
              <a:rPr lang="en-US" sz="2200" i="1" kern="0" baseline="-25000" dirty="0"/>
              <a:t>w </a:t>
            </a:r>
            <a:r>
              <a:rPr lang="en-US" sz="2200" i="1" kern="0" dirty="0"/>
              <a:t>)</a:t>
            </a: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8524586-17C4-49EF-A2CA-BB0513C9B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06281"/>
              </p:ext>
            </p:extLst>
          </p:nvPr>
        </p:nvGraphicFramePr>
        <p:xfrm>
          <a:off x="2498725" y="6115050"/>
          <a:ext cx="14700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3" name="Equation" r:id="rId12" imgW="1726920" imgH="787320" progId="Equation.DSMT4">
                  <p:embed/>
                </p:oleObj>
              </mc:Choice>
              <mc:Fallback>
                <p:oleObj name="Equation" r:id="rId12" imgW="1726920" imgH="7873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62362C0-B0D6-44D2-8C7F-921093DF48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98725" y="6115050"/>
                        <a:ext cx="1470025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88B3EA4-DF63-49B0-BF14-263231F9B9C1}"/>
              </a:ext>
            </a:extLst>
          </p:cNvPr>
          <p:cNvCxnSpPr>
            <a:cxnSpLocks/>
          </p:cNvCxnSpPr>
          <p:nvPr/>
        </p:nvCxnSpPr>
        <p:spPr bwMode="auto">
          <a:xfrm flipH="1">
            <a:off x="4004113" y="5070367"/>
            <a:ext cx="3387287" cy="1213126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A6A9D28-D7F2-4C31-B8AF-334410F48CDC}"/>
              </a:ext>
            </a:extLst>
          </p:cNvPr>
          <p:cNvSpPr/>
          <p:nvPr/>
        </p:nvSpPr>
        <p:spPr bwMode="auto">
          <a:xfrm>
            <a:off x="4691659" y="6172200"/>
            <a:ext cx="658370" cy="3048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B7B4E47-CD3E-4C9E-8A75-6F7DE6E7CBA5}"/>
              </a:ext>
            </a:extLst>
          </p:cNvPr>
          <p:cNvGrpSpPr/>
          <p:nvPr/>
        </p:nvGrpSpPr>
        <p:grpSpPr>
          <a:xfrm>
            <a:off x="5614391" y="5795131"/>
            <a:ext cx="3112847" cy="798215"/>
            <a:chOff x="5614391" y="5795131"/>
            <a:chExt cx="3112847" cy="79821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E9120C1C-A14B-4FAD-BEB6-33395E1A2147}"/>
                </a:ext>
              </a:extLst>
            </p:cNvPr>
            <p:cNvSpPr/>
            <p:nvPr/>
          </p:nvSpPr>
          <p:spPr bwMode="auto">
            <a:xfrm>
              <a:off x="5614391" y="5795131"/>
              <a:ext cx="3112847" cy="798215"/>
            </a:xfrm>
            <a:prstGeom prst="roundRect">
              <a:avLst>
                <a:gd name="adj" fmla="val 33373"/>
              </a:avLst>
            </a:prstGeom>
            <a:solidFill>
              <a:srgbClr val="FFC000">
                <a:alpha val="50000"/>
              </a:srgbClr>
            </a:solidFill>
            <a:ln w="12700"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51" name="Object 50">
              <a:extLst>
                <a:ext uri="{FF2B5EF4-FFF2-40B4-BE49-F238E27FC236}">
                  <a16:creationId xmlns:a16="http://schemas.microsoft.com/office/drawing/2014/main" id="{122B51D9-6690-4FE2-8D7F-DEC3709D14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2285004"/>
                </p:ext>
              </p:extLst>
            </p:nvPr>
          </p:nvGraphicFramePr>
          <p:xfrm>
            <a:off x="5812308" y="5883226"/>
            <a:ext cx="2678112" cy="66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24" name="Equation" r:id="rId14" imgW="3149280" imgH="787320" progId="Equation.DSMT4">
                    <p:embed/>
                  </p:oleObj>
                </mc:Choice>
                <mc:Fallback>
                  <p:oleObj name="Equation" r:id="rId14" imgW="3149280" imgH="787320" progId="Equation.DSMT4">
                    <p:embed/>
                    <p:pic>
                      <p:nvPicPr>
                        <p:cNvPr id="9" name="Object 8">
                          <a:extLst>
                            <a:ext uri="{FF2B5EF4-FFF2-40B4-BE49-F238E27FC236}">
                              <a16:creationId xmlns:a16="http://schemas.microsoft.com/office/drawing/2014/main" id="{C46394D7-7B0E-47F3-8279-6B1F811950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812308" y="5883226"/>
                          <a:ext cx="2678112" cy="668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Left Brace 49">
            <a:extLst>
              <a:ext uri="{FF2B5EF4-FFF2-40B4-BE49-F238E27FC236}">
                <a16:creationId xmlns:a16="http://schemas.microsoft.com/office/drawing/2014/main" id="{B4CA8CB1-9C80-43AA-BBF7-B59F7AD00519}"/>
              </a:ext>
            </a:extLst>
          </p:cNvPr>
          <p:cNvSpPr/>
          <p:nvPr/>
        </p:nvSpPr>
        <p:spPr bwMode="auto">
          <a:xfrm rot="16200000">
            <a:off x="7311046" y="4721018"/>
            <a:ext cx="164510" cy="450621"/>
          </a:xfrm>
          <a:prstGeom prst="lef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4" grpId="0"/>
      <p:bldP spid="45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8086"/>
            <a:ext cx="4495800" cy="583276"/>
          </a:xfrm>
        </p:spPr>
        <p:txBody>
          <a:bodyPr/>
          <a:lstStyle/>
          <a:p>
            <a:r>
              <a:rPr lang="en-US" sz="2800" dirty="0"/>
              <a:t>Power in the Wind 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</a:p>
        </p:txBody>
      </p:sp>
      <p:sp>
        <p:nvSpPr>
          <p:cNvPr id="2056" name="TextBox 24"/>
          <p:cNvSpPr txBox="1">
            <a:spLocks noChangeArrowheads="1"/>
          </p:cNvSpPr>
          <p:nvPr/>
        </p:nvSpPr>
        <p:spPr bwMode="auto">
          <a:xfrm>
            <a:off x="666750" y="3378359"/>
            <a:ext cx="84582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/>
              <a:t>P</a:t>
            </a:r>
            <a:r>
              <a:rPr lang="en-US" sz="2000" i="1" baseline="-25000" dirty="0"/>
              <a:t>W</a:t>
            </a:r>
            <a:r>
              <a:rPr lang="en-US" sz="2000" dirty="0"/>
              <a:t> (</a:t>
            </a:r>
            <a:r>
              <a:rPr lang="en-US" sz="1600" dirty="0"/>
              <a:t>Watts</a:t>
            </a:r>
            <a:r>
              <a:rPr lang="en-US" sz="2000" dirty="0"/>
              <a:t>) = power in the wind</a:t>
            </a:r>
          </a:p>
          <a:p>
            <a:pPr eaLnBrk="1" hangingPunct="1"/>
            <a:r>
              <a:rPr lang="el-GR" sz="2000" dirty="0"/>
              <a:t>ρ</a:t>
            </a:r>
            <a:r>
              <a:rPr lang="en-US" sz="2000" dirty="0"/>
              <a:t> (</a:t>
            </a:r>
            <a:r>
              <a:rPr lang="en-US" sz="1600" dirty="0"/>
              <a:t>kg/m</a:t>
            </a:r>
            <a:r>
              <a:rPr lang="en-US" sz="1600" baseline="30000" dirty="0"/>
              <a:t>3</a:t>
            </a:r>
            <a:r>
              <a:rPr lang="en-US" sz="2000" dirty="0"/>
              <a:t>)   = air density (1.225kg/m</a:t>
            </a:r>
            <a:r>
              <a:rPr lang="en-US" sz="2000" baseline="30000" dirty="0"/>
              <a:t>3</a:t>
            </a:r>
            <a:r>
              <a:rPr lang="en-US" sz="2000" dirty="0"/>
              <a:t> at 15˚C and 1 </a:t>
            </a:r>
            <a:r>
              <a:rPr lang="en-US" sz="2000" dirty="0" err="1"/>
              <a:t>atm</a:t>
            </a:r>
            <a:r>
              <a:rPr lang="en-US" sz="2000" dirty="0"/>
              <a:t>)</a:t>
            </a:r>
          </a:p>
          <a:p>
            <a:pPr eaLnBrk="1" hangingPunct="1"/>
            <a:r>
              <a:rPr lang="en-US" sz="2000" dirty="0"/>
              <a:t>A (</a:t>
            </a:r>
            <a:r>
              <a:rPr lang="en-US" sz="1600" dirty="0"/>
              <a:t>m</a:t>
            </a:r>
            <a:r>
              <a:rPr lang="en-US" sz="1600" baseline="30000" dirty="0"/>
              <a:t>2</a:t>
            </a:r>
            <a:r>
              <a:rPr lang="en-US" sz="2000" dirty="0"/>
              <a:t>)        = the cross-sectional area that wind passes through</a:t>
            </a:r>
          </a:p>
          <a:p>
            <a:pPr eaLnBrk="1" hangingPunct="1"/>
            <a:r>
              <a:rPr lang="en-US" sz="2000" i="1" dirty="0"/>
              <a:t>v</a:t>
            </a:r>
            <a:r>
              <a:rPr lang="en-US" sz="2000" dirty="0"/>
              <a:t> (</a:t>
            </a:r>
            <a:r>
              <a:rPr lang="en-US" sz="1600" dirty="0"/>
              <a:t>m/s</a:t>
            </a:r>
            <a:r>
              <a:rPr lang="en-US" sz="2000" dirty="0"/>
              <a:t>)       = windspeed normal to A (1 m/s = 2.237 mph)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Fundamental relationship to be used throughout subsequent work !!</a:t>
            </a:r>
          </a:p>
          <a:p>
            <a:pPr eaLnBrk="1" hangingPunct="1"/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11D12A-7F42-483E-88B3-3AEB23820CDF}"/>
              </a:ext>
            </a:extLst>
          </p:cNvPr>
          <p:cNvGrpSpPr/>
          <p:nvPr/>
        </p:nvGrpSpPr>
        <p:grpSpPr>
          <a:xfrm>
            <a:off x="958177" y="1876238"/>
            <a:ext cx="3112847" cy="798215"/>
            <a:chOff x="5614391" y="5795131"/>
            <a:chExt cx="3112847" cy="79821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A4F1417-21D6-4D41-9CC4-6FF297E94901}"/>
                </a:ext>
              </a:extLst>
            </p:cNvPr>
            <p:cNvSpPr/>
            <p:nvPr/>
          </p:nvSpPr>
          <p:spPr bwMode="auto">
            <a:xfrm>
              <a:off x="5614391" y="5795131"/>
              <a:ext cx="3112847" cy="798215"/>
            </a:xfrm>
            <a:prstGeom prst="roundRect">
              <a:avLst>
                <a:gd name="adj" fmla="val 33373"/>
              </a:avLst>
            </a:prstGeom>
            <a:solidFill>
              <a:srgbClr val="FFC000">
                <a:alpha val="50000"/>
              </a:srgbClr>
            </a:solidFill>
            <a:ln w="12700"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96797CDD-6CAD-4255-99B3-53791D63BA7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124289"/>
                </p:ext>
              </p:extLst>
            </p:nvPr>
          </p:nvGraphicFramePr>
          <p:xfrm>
            <a:off x="6446915" y="5832439"/>
            <a:ext cx="1625400" cy="72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4" name="Equation" r:id="rId4" imgW="1625400" imgH="723600" progId="Equation.DSMT4">
                    <p:embed/>
                  </p:oleObj>
                </mc:Choice>
                <mc:Fallback>
                  <p:oleObj name="Equation" r:id="rId4" imgW="1625400" imgH="723600" progId="Equation.DSMT4">
                    <p:embed/>
                    <p:pic>
                      <p:nvPicPr>
                        <p:cNvPr id="51" name="Object 50">
                          <a:extLst>
                            <a:ext uri="{FF2B5EF4-FFF2-40B4-BE49-F238E27FC236}">
                              <a16:creationId xmlns:a16="http://schemas.microsoft.com/office/drawing/2014/main" id="{122B51D9-6690-4FE2-8D7F-DEC3709D147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46915" y="5832439"/>
                          <a:ext cx="1625400" cy="72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FAD56C-5A2B-43B2-84E1-A22B5129D3EA}"/>
              </a:ext>
            </a:extLst>
          </p:cNvPr>
          <p:cNvGrpSpPr/>
          <p:nvPr/>
        </p:nvGrpSpPr>
        <p:grpSpPr>
          <a:xfrm>
            <a:off x="5410200" y="1538664"/>
            <a:ext cx="1464512" cy="1473361"/>
            <a:chOff x="3169400" y="3384390"/>
            <a:chExt cx="1464512" cy="147336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FE0FA3-6EDA-48C8-924B-86A4207A3103}"/>
                </a:ext>
              </a:extLst>
            </p:cNvPr>
            <p:cNvSpPr/>
            <p:nvPr/>
          </p:nvSpPr>
          <p:spPr bwMode="auto">
            <a:xfrm>
              <a:off x="3710234" y="3867151"/>
              <a:ext cx="381000" cy="990600"/>
            </a:xfrm>
            <a:prstGeom prst="ellipse">
              <a:avLst/>
            </a:prstGeom>
            <a:noFill/>
            <a:ln w="222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41D7A8E-58A5-46F1-B881-7F9665E70712}"/>
                </a:ext>
              </a:extLst>
            </p:cNvPr>
            <p:cNvCxnSpPr/>
            <p:nvPr/>
          </p:nvCxnSpPr>
          <p:spPr bwMode="auto">
            <a:xfrm>
              <a:off x="4114800" y="4114800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D9B0BE3-1A4F-4DFA-B2CE-DFD32E20154C}"/>
                </a:ext>
              </a:extLst>
            </p:cNvPr>
            <p:cNvCxnSpPr/>
            <p:nvPr/>
          </p:nvCxnSpPr>
          <p:spPr bwMode="auto">
            <a:xfrm>
              <a:off x="4152900" y="4376738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56C15ED-9718-4E68-980C-C6C2EB07B1DC}"/>
                </a:ext>
              </a:extLst>
            </p:cNvPr>
            <p:cNvCxnSpPr/>
            <p:nvPr/>
          </p:nvCxnSpPr>
          <p:spPr bwMode="auto">
            <a:xfrm>
              <a:off x="3429000" y="4376738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525C12A-426C-4FA5-879B-8881B4BE3C65}"/>
                </a:ext>
              </a:extLst>
            </p:cNvPr>
            <p:cNvCxnSpPr/>
            <p:nvPr/>
          </p:nvCxnSpPr>
          <p:spPr bwMode="auto">
            <a:xfrm>
              <a:off x="3443534" y="4114800"/>
              <a:ext cx="457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2E34C3-F8DF-44D0-A2AA-0367ACD724F2}"/>
                </a:ext>
              </a:extLst>
            </p:cNvPr>
            <p:cNvSpPr txBox="1"/>
            <p:nvPr/>
          </p:nvSpPr>
          <p:spPr>
            <a:xfrm>
              <a:off x="3169400" y="359152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BB28E1-F690-4332-9EAC-59293458BCE1}"/>
                </a:ext>
              </a:extLst>
            </p:cNvPr>
            <p:cNvSpPr txBox="1"/>
            <p:nvPr/>
          </p:nvSpPr>
          <p:spPr>
            <a:xfrm>
              <a:off x="4312990" y="3584714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v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358D40-6543-47C0-BF59-7B1DEBB34DCE}"/>
                </a:ext>
              </a:extLst>
            </p:cNvPr>
            <p:cNvSpPr txBox="1"/>
            <p:nvPr/>
          </p:nvSpPr>
          <p:spPr>
            <a:xfrm>
              <a:off x="3837379" y="338439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534400" cy="1066800"/>
          </a:xfrm>
        </p:spPr>
        <p:txBody>
          <a:bodyPr/>
          <a:lstStyle/>
          <a:p>
            <a:r>
              <a:rPr lang="en-US" sz="2800" dirty="0"/>
              <a:t>Power in the Wind 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1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14977" y="2536271"/>
                <a:ext cx="4460654" cy="3444240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sz="2200" dirty="0"/>
                  <a:t>Power increases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200" dirty="0"/>
                  <a:t>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/>
                  <a:t>2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2200" dirty="0"/>
                  <a:t> </a:t>
                </a:r>
                <a:r>
                  <a:rPr lang="en-US" sz="2200" i="1" dirty="0"/>
                  <a:t>v</a:t>
                </a:r>
                <a:r>
                  <a:rPr lang="en-US" sz="2200" dirty="0"/>
                  <a:t>   </a:t>
                </a:r>
                <a:r>
                  <a:rPr lang="en-US" sz="22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2200" dirty="0">
                    <a:sym typeface="Wingdings" panose="05000000000000000000" pitchFamily="2" charset="2"/>
                  </a:rPr>
                  <a:t>   8</a:t>
                </a:r>
                <a:r>
                  <a:rPr lang="en-US" sz="2200" dirty="0"/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sz="2200" dirty="0"/>
                  <a:t> </a:t>
                </a:r>
                <a:r>
                  <a:rPr lang="en-US" sz="2200" i="1" dirty="0">
                    <a:sym typeface="Wingdings" panose="05000000000000000000" pitchFamily="2" charset="2"/>
                  </a:rPr>
                  <a:t>P</a:t>
                </a:r>
                <a:r>
                  <a:rPr lang="en-US" sz="2200" i="1" baseline="-25000" dirty="0">
                    <a:sym typeface="Wingdings" panose="05000000000000000000" pitchFamily="2" charset="2"/>
                  </a:rPr>
                  <a:t>w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/>
                  <a:t>Energy in 20 mph winds @ 1 </a:t>
                </a:r>
                <a:r>
                  <a:rPr lang="en-US" sz="2200" dirty="0" err="1"/>
                  <a:t>hr</a:t>
                </a:r>
                <a:r>
                  <a:rPr lang="en-US" sz="2200" dirty="0"/>
                  <a:t> =  Energy in 8 mph winds @ 8 </a:t>
                </a:r>
                <a:r>
                  <a:rPr lang="en-US" sz="2200" dirty="0" err="1"/>
                  <a:t>hr</a:t>
                </a:r>
                <a:endParaRPr lang="en-US" sz="2200" dirty="0"/>
              </a:p>
              <a:p>
                <a:pPr>
                  <a:spcBef>
                    <a:spcPts val="1200"/>
                  </a:spcBef>
                </a:pPr>
                <a:r>
                  <a:rPr lang="en-US" sz="2200" b="1" dirty="0">
                    <a:solidFill>
                      <a:srgbClr val="C00000"/>
                    </a:solidFill>
                  </a:rPr>
                  <a:t>Nonlinear</a:t>
                </a:r>
                <a:r>
                  <a:rPr lang="en-US" sz="2200" dirty="0"/>
                  <a:t>, so we </a:t>
                </a:r>
                <a:r>
                  <a:rPr lang="en-US" sz="2200" b="1" dirty="0">
                    <a:solidFill>
                      <a:srgbClr val="C00000"/>
                    </a:solidFill>
                  </a:rPr>
                  <a:t>cannot</a:t>
                </a:r>
                <a:r>
                  <a:rPr lang="en-US" sz="2200" dirty="0"/>
                  <a:t> use average wind speed</a:t>
                </a:r>
              </a:p>
            </p:txBody>
          </p:sp>
        </mc:Choice>
        <mc:Fallback xmlns="">
          <p:sp>
            <p:nvSpPr>
              <p:cNvPr id="430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14977" y="2536271"/>
                <a:ext cx="4460654" cy="3444240"/>
              </a:xfrm>
              <a:blipFill>
                <a:blip r:embed="rId4"/>
                <a:stretch>
                  <a:fillRect l="-2322" t="-2832" r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012" name="Picture 4" descr="fig6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0"/>
          <a:stretch>
            <a:fillRect/>
          </a:stretch>
        </p:blipFill>
        <p:spPr bwMode="auto">
          <a:xfrm rot="-60000">
            <a:off x="4739865" y="1328787"/>
            <a:ext cx="3865999" cy="45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7CB7CC-8483-414C-8087-7F2BEEA1A7BE}"/>
                  </a:ext>
                </a:extLst>
              </p:cNvPr>
              <p:cNvSpPr/>
              <p:nvPr/>
            </p:nvSpPr>
            <p:spPr>
              <a:xfrm>
                <a:off x="195927" y="5205256"/>
                <a:ext cx="4572000" cy="9330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For comparison, summer solar is about 600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7CB7CC-8483-414C-8087-7F2BEEA1A7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27" y="5205256"/>
                <a:ext cx="4572000" cy="933012"/>
              </a:xfrm>
              <a:prstGeom prst="rect">
                <a:avLst/>
              </a:prstGeom>
              <a:blipFill>
                <a:blip r:embed="rId6"/>
                <a:stretch>
                  <a:fillRect l="-1467" t="-4575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CB114AE-47D1-4BC5-9CAC-E611CA9BE2E3}"/>
              </a:ext>
            </a:extLst>
          </p:cNvPr>
          <p:cNvGrpSpPr/>
          <p:nvPr/>
        </p:nvGrpSpPr>
        <p:grpSpPr>
          <a:xfrm>
            <a:off x="990600" y="1524000"/>
            <a:ext cx="3112847" cy="798215"/>
            <a:chOff x="5614391" y="5795131"/>
            <a:chExt cx="3112847" cy="79821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B0D5C8F-3FB2-440F-872D-F048CE4BB1FD}"/>
                </a:ext>
              </a:extLst>
            </p:cNvPr>
            <p:cNvSpPr/>
            <p:nvPr/>
          </p:nvSpPr>
          <p:spPr bwMode="auto">
            <a:xfrm>
              <a:off x="5614391" y="5795131"/>
              <a:ext cx="3112847" cy="798215"/>
            </a:xfrm>
            <a:prstGeom prst="roundRect">
              <a:avLst>
                <a:gd name="adj" fmla="val 33373"/>
              </a:avLst>
            </a:prstGeom>
            <a:solidFill>
              <a:srgbClr val="FFC000">
                <a:alpha val="50000"/>
              </a:srgbClr>
            </a:solidFill>
            <a:ln w="12700"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DF1C9B22-24B8-4CEA-8242-B020888031B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584207"/>
                </p:ext>
              </p:extLst>
            </p:nvPr>
          </p:nvGraphicFramePr>
          <p:xfrm>
            <a:off x="6446915" y="5832439"/>
            <a:ext cx="1625400" cy="72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5" name="Equation" r:id="rId7" imgW="1625400" imgH="723600" progId="Equation.DSMT4">
                    <p:embed/>
                  </p:oleObj>
                </mc:Choice>
                <mc:Fallback>
                  <p:oleObj name="Equation" r:id="rId7" imgW="1625400" imgH="723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96797CDD-6CAD-4255-99B3-53791D63BA7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46915" y="5832439"/>
                          <a:ext cx="1625400" cy="72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sz="2800" dirty="0"/>
              <a:t>Power in the Wind (</a:t>
            </a:r>
            <a:r>
              <a:rPr lang="en-US" sz="2800" dirty="0" err="1"/>
              <a:t>cont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65760" y="1280160"/>
                <a:ext cx="8001000" cy="4587240"/>
              </a:xfrm>
            </p:spPr>
            <p:txBody>
              <a:bodyPr/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pPr>
                  <a:spcBef>
                    <a:spcPts val="1200"/>
                  </a:spcBef>
                </a:pPr>
                <a:r>
                  <a:rPr lang="en-US" sz="2200" i="1" dirty="0" err="1"/>
                  <a:t>P</a:t>
                </a:r>
                <a:r>
                  <a:rPr lang="en-US" sz="2200" i="1" baseline="-25000" dirty="0" err="1"/>
                  <a:t>w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A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/>
                  <a:t>For a conventional HAWT, A = (</a:t>
                </a:r>
                <a:r>
                  <a:rPr lang="el-GR" sz="2200" dirty="0"/>
                  <a:t>π</a:t>
                </a:r>
                <a:r>
                  <a:rPr lang="en-US" sz="2200" dirty="0"/>
                  <a:t>/4) D</a:t>
                </a:r>
                <a:r>
                  <a:rPr lang="en-US" sz="2200" baseline="30000" dirty="0"/>
                  <a:t>2</a:t>
                </a:r>
                <a:r>
                  <a:rPr lang="en-US" sz="2200" dirty="0"/>
                  <a:t> </a:t>
                </a:r>
                <a:r>
                  <a:rPr lang="en-US" sz="2200" dirty="0">
                    <a:sym typeface="Wingdings" panose="05000000000000000000" pitchFamily="2" charset="2"/>
                  </a:rPr>
                  <a:t> 								</a:t>
                </a:r>
                <a:r>
                  <a:rPr lang="en-US" sz="2200" i="1" dirty="0"/>
                  <a:t>P</a:t>
                </a:r>
                <a:r>
                  <a:rPr lang="en-US" sz="2200" i="1" baseline="-25000" dirty="0"/>
                  <a:t>w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</m:oMath>
                </a14:m>
                <a:r>
                  <a:rPr lang="en-US" sz="2200" dirty="0"/>
                  <a:t>blade diameter squared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b="1" dirty="0" err="1">
                    <a:solidFill>
                      <a:srgbClr val="0000FF"/>
                    </a:solidFill>
                  </a:rPr>
                  <a:t>Co$t</a:t>
                </a:r>
                <a:r>
                  <a:rPr lang="en-US" sz="22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200" dirty="0"/>
                  <a:t>is somewhat proportional to blade diameter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200" dirty="0"/>
                  <a:t>This in part explains why larger wind turbines are more </a:t>
                </a:r>
                <a:r>
                  <a:rPr lang="en-US" sz="2200" b="1" dirty="0" err="1">
                    <a:solidFill>
                      <a:srgbClr val="0000FF"/>
                    </a:solidFill>
                  </a:rPr>
                  <a:t>co$t</a:t>
                </a:r>
                <a:r>
                  <a:rPr lang="en-US" sz="22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200" dirty="0"/>
                  <a:t>effective (plus, as we shall see, because they are higher, the winds are stronger)</a:t>
                </a:r>
                <a:endParaRPr lang="en-US" sz="2200" baseline="30000" dirty="0"/>
              </a:p>
            </p:txBody>
          </p:sp>
        </mc:Choice>
        <mc:Fallback xmlns="">
          <p:sp>
            <p:nvSpPr>
              <p:cNvPr id="307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65760" y="1280160"/>
                <a:ext cx="8001000" cy="4587240"/>
              </a:xfrm>
              <a:blipFill>
                <a:blip r:embed="rId4"/>
                <a:stretch>
                  <a:fillRect l="-1295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858533-43BF-43B0-B05E-8B8DEA35FA04}"/>
              </a:ext>
            </a:extLst>
          </p:cNvPr>
          <p:cNvGrpSpPr/>
          <p:nvPr/>
        </p:nvGrpSpPr>
        <p:grpSpPr>
          <a:xfrm>
            <a:off x="2667000" y="1371600"/>
            <a:ext cx="3112847" cy="798215"/>
            <a:chOff x="5614391" y="5795131"/>
            <a:chExt cx="3112847" cy="79821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48D79A6-B413-4EAD-BB0C-37409DD1BE35}"/>
                </a:ext>
              </a:extLst>
            </p:cNvPr>
            <p:cNvSpPr/>
            <p:nvPr/>
          </p:nvSpPr>
          <p:spPr bwMode="auto">
            <a:xfrm>
              <a:off x="5614391" y="5795131"/>
              <a:ext cx="3112847" cy="798215"/>
            </a:xfrm>
            <a:prstGeom prst="roundRect">
              <a:avLst>
                <a:gd name="adj" fmla="val 33373"/>
              </a:avLst>
            </a:prstGeom>
            <a:solidFill>
              <a:srgbClr val="FFC000">
                <a:alpha val="50000"/>
              </a:srgbClr>
            </a:solidFill>
            <a:ln w="12700"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FD7B9788-3E9A-404C-BDC5-0F9A7CEFC9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584207"/>
                </p:ext>
              </p:extLst>
            </p:nvPr>
          </p:nvGraphicFramePr>
          <p:xfrm>
            <a:off x="6446915" y="5832439"/>
            <a:ext cx="1625400" cy="72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6" name="Equation" r:id="rId5" imgW="1625400" imgH="723600" progId="Equation.DSMT4">
                    <p:embed/>
                  </p:oleObj>
                </mc:Choice>
                <mc:Fallback>
                  <p:oleObj name="Equation" r:id="rId5" imgW="1625400" imgH="723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96797CDD-6CAD-4255-99B3-53791D63BA7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446915" y="5832439"/>
                          <a:ext cx="1625400" cy="72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itle 1"/>
          <p:cNvSpPr>
            <a:spLocks noGrp="1"/>
          </p:cNvSpPr>
          <p:nvPr>
            <p:ph type="title" idx="4294967295"/>
          </p:nvPr>
        </p:nvSpPr>
        <p:spPr>
          <a:xfrm>
            <a:off x="212766" y="90487"/>
            <a:ext cx="8305800" cy="1066800"/>
          </a:xfrm>
        </p:spPr>
        <p:txBody>
          <a:bodyPr/>
          <a:lstStyle/>
          <a:p>
            <a:r>
              <a:rPr lang="en-US" sz="2800" dirty="0"/>
              <a:t>Example: Wind Energy Passing though 1 m</a:t>
            </a:r>
            <a:r>
              <a:rPr lang="en-US" sz="2800" baseline="30000" dirty="0"/>
              <a:t>2</a:t>
            </a:r>
            <a:endParaRPr lang="en-US" sz="2800" dirty="0"/>
          </a:p>
        </p:txBody>
      </p:sp>
      <p:sp>
        <p:nvSpPr>
          <p:cNvPr id="4104" name="Content Placeholder 2"/>
          <p:cNvSpPr>
            <a:spLocks noGrp="1"/>
          </p:cNvSpPr>
          <p:nvPr>
            <p:ph idx="4294967295"/>
          </p:nvPr>
        </p:nvSpPr>
        <p:spPr>
          <a:xfrm>
            <a:off x="152400" y="2144268"/>
            <a:ext cx="8458200" cy="3733800"/>
          </a:xfrm>
        </p:spPr>
        <p:txBody>
          <a:bodyPr/>
          <a:lstStyle/>
          <a:p>
            <a:r>
              <a:rPr lang="en-US" sz="2200" dirty="0"/>
              <a:t>100 hours of 6 m/s winds</a:t>
            </a:r>
          </a:p>
          <a:p>
            <a:pPr>
              <a:buFontTx/>
              <a:buNone/>
            </a:pP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50 hours of 3 m/s winds and 50 hours of 9 m/s winds  - *the average wind speed is 6 m/s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058123"/>
              </p:ext>
            </p:extLst>
          </p:nvPr>
        </p:nvGraphicFramePr>
        <p:xfrm>
          <a:off x="3032166" y="1296987"/>
          <a:ext cx="274320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" name="Equation" r:id="rId4" imgW="2743200" imgH="723600" progId="Equation.DSMT4">
                  <p:embed/>
                </p:oleObj>
              </mc:Choice>
              <mc:Fallback>
                <p:oleObj name="Equation" r:id="rId4" imgW="274320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66" y="1296987"/>
                        <a:ext cx="2743200" cy="72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56368"/>
              </p:ext>
            </p:extLst>
          </p:nvPr>
        </p:nvGraphicFramePr>
        <p:xfrm>
          <a:off x="1435101" y="2574181"/>
          <a:ext cx="6865937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" name="Equation" r:id="rId6" imgW="8076960" imgH="723600" progId="Equation.DSMT4">
                  <p:embed/>
                </p:oleObj>
              </mc:Choice>
              <mc:Fallback>
                <p:oleObj name="Equation" r:id="rId6" imgW="80769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1" y="2574181"/>
                        <a:ext cx="6865937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076576"/>
              </p:ext>
            </p:extLst>
          </p:nvPr>
        </p:nvGraphicFramePr>
        <p:xfrm>
          <a:off x="1087716" y="4205687"/>
          <a:ext cx="7297182" cy="61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0" name="Equation" r:id="rId8" imgW="8584920" imgH="723600" progId="Equation.DSMT4">
                  <p:embed/>
                </p:oleObj>
              </mc:Choice>
              <mc:Fallback>
                <p:oleObj name="Equation" r:id="rId8" imgW="858492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716" y="4205687"/>
                        <a:ext cx="7297182" cy="615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8118"/>
              </p:ext>
            </p:extLst>
          </p:nvPr>
        </p:nvGraphicFramePr>
        <p:xfrm>
          <a:off x="6096000" y="5992368"/>
          <a:ext cx="2795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1" name="Equation" r:id="rId10" imgW="1244520" imgH="203040" progId="Equation.DSMT4">
                  <p:embed/>
                </p:oleObj>
              </mc:Choice>
              <mc:Fallback>
                <p:oleObj name="Equation" r:id="rId10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992368"/>
                        <a:ext cx="27955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Box 24"/>
          <p:cNvSpPr txBox="1">
            <a:spLocks noChangeArrowheads="1"/>
          </p:cNvSpPr>
          <p:nvPr/>
        </p:nvSpPr>
        <p:spPr bwMode="auto">
          <a:xfrm>
            <a:off x="621507" y="59436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00000"/>
                </a:solidFill>
              </a:rPr>
              <a:t>Don’t use average wind speed!</a:t>
            </a:r>
          </a:p>
        </p:txBody>
      </p:sp>
      <p:sp>
        <p:nvSpPr>
          <p:cNvPr id="4106" name="Right Arrow 9"/>
          <p:cNvSpPr>
            <a:spLocks noChangeArrowheads="1"/>
          </p:cNvSpPr>
          <p:nvPr/>
        </p:nvSpPr>
        <p:spPr bwMode="auto">
          <a:xfrm flipH="1">
            <a:off x="5150645" y="60579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6809604" y="2591944"/>
            <a:ext cx="1343796" cy="5334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7096125" y="5916168"/>
            <a:ext cx="1600200" cy="533400"/>
          </a:xfrm>
          <a:prstGeom prst="rect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4F603140-A0E8-4549-A4A8-C8E370713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184866"/>
              </p:ext>
            </p:extLst>
          </p:nvPr>
        </p:nvGraphicFramePr>
        <p:xfrm>
          <a:off x="1087716" y="4749309"/>
          <a:ext cx="76327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2" name="Equation" r:id="rId12" imgW="8978760" imgH="723600" progId="Equation.DSMT4">
                  <p:embed/>
                </p:oleObj>
              </mc:Choice>
              <mc:Fallback>
                <p:oleObj name="Equation" r:id="rId12" imgW="8978760" imgH="72360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716" y="4749309"/>
                        <a:ext cx="76327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457200" y="76200"/>
                <a:ext cx="8001000" cy="1066800"/>
              </a:xfrm>
            </p:spPr>
            <p:txBody>
              <a:bodyPr/>
              <a:lstStyle/>
              <a:p>
                <a:r>
                  <a:rPr lang="en-US" sz="2800" dirty="0"/>
                  <a:t>Air Density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800" dirty="0"/>
                  <a:t> Temperature and Pressure</a:t>
                </a:r>
              </a:p>
            </p:txBody>
          </p:sp>
        </mc:Choice>
        <mc:Fallback xmlns="">
          <p:sp>
            <p:nvSpPr>
              <p:cNvPr id="5123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457200" y="76200"/>
                <a:ext cx="8001000" cy="1066800"/>
              </a:xfrm>
              <a:blipFill>
                <a:blip r:embed="rId4"/>
                <a:stretch>
                  <a:fillRect l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Content Placeholder 2"/>
          <p:cNvSpPr>
            <a:spLocks noGrp="1"/>
          </p:cNvSpPr>
          <p:nvPr>
            <p:ph idx="4294967295"/>
          </p:nvPr>
        </p:nvSpPr>
        <p:spPr>
          <a:xfrm>
            <a:off x="342900" y="5112905"/>
            <a:ext cx="8458200" cy="1135495"/>
          </a:xfrm>
        </p:spPr>
        <p:txBody>
          <a:bodyPr/>
          <a:lstStyle/>
          <a:p>
            <a:r>
              <a:rPr lang="en-US" sz="2000" dirty="0"/>
              <a:t>Air density is greater at lower temperatures</a:t>
            </a:r>
          </a:p>
          <a:p>
            <a:r>
              <a:rPr lang="en-US" sz="2000" dirty="0"/>
              <a:t>For example, in comparing 90º F (305</a:t>
            </a:r>
            <a:r>
              <a:rPr lang="en-US" sz="2000" baseline="30000" dirty="0"/>
              <a:t>o </a:t>
            </a:r>
            <a:r>
              <a:rPr lang="en-US" sz="2000" dirty="0"/>
              <a:t>K) to 10º F (265.3</a:t>
            </a:r>
            <a:r>
              <a:rPr lang="en-US" sz="2000" baseline="30000" dirty="0"/>
              <a:t>o </a:t>
            </a:r>
            <a:r>
              <a:rPr lang="en-US" sz="2000" dirty="0"/>
              <a:t>K), ratio is about 1.15:1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744647"/>
              </p:ext>
            </p:extLst>
          </p:nvPr>
        </p:nvGraphicFramePr>
        <p:xfrm>
          <a:off x="534987" y="2821159"/>
          <a:ext cx="4037013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Equation" r:id="rId5" imgW="4749480" imgH="2679480" progId="Equation.DSMT4">
                  <p:embed/>
                </p:oleObj>
              </mc:Choice>
              <mc:Fallback>
                <p:oleObj name="Equation" r:id="rId5" imgW="4749480" imgH="267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2821159"/>
                        <a:ext cx="4037013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5A5474A1-E862-44EA-870A-4F5224439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52029"/>
              </p:ext>
            </p:extLst>
          </p:nvPr>
        </p:nvGraphicFramePr>
        <p:xfrm>
          <a:off x="1676400" y="2134570"/>
          <a:ext cx="1879560" cy="34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Equation" r:id="rId7" imgW="1879560" imgH="342720" progId="Equation.DSMT4">
                  <p:embed/>
                </p:oleObj>
              </mc:Choice>
              <mc:Fallback>
                <p:oleObj name="Equation" r:id="rId7" imgW="1879560" imgH="34272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34570"/>
                        <a:ext cx="1879560" cy="342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75BE5916-CBF7-4E89-B5D0-85BA097D6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90101"/>
              </p:ext>
            </p:extLst>
          </p:nvPr>
        </p:nvGraphicFramePr>
        <p:xfrm>
          <a:off x="4886325" y="1447800"/>
          <a:ext cx="41052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Equation" r:id="rId9" imgW="5473440" imgH="3492360" progId="Equation.DSMT4">
                  <p:embed/>
                </p:oleObj>
              </mc:Choice>
              <mc:Fallback>
                <p:oleObj name="Equation" r:id="rId9" imgW="5473440" imgH="349236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5A5474A1-E862-44EA-870A-4F52244392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1447800"/>
                        <a:ext cx="4105275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7B0314-5A63-4D24-A32C-0737D61E8AAA}"/>
              </a:ext>
            </a:extLst>
          </p:cNvPr>
          <p:cNvSpPr txBox="1"/>
          <p:nvPr/>
        </p:nvSpPr>
        <p:spPr>
          <a:xfrm>
            <a:off x="534987" y="1401309"/>
            <a:ext cx="17668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Ideal gas Law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6451</TotalTime>
  <Words>1519</Words>
  <Application>Microsoft Office PowerPoint</Application>
  <PresentationFormat>On-screen Show (4:3)</PresentationFormat>
  <Paragraphs>230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 Math</vt:lpstr>
      <vt:lpstr>Helvetica</vt:lpstr>
      <vt:lpstr>Times New Roman</vt:lpstr>
      <vt:lpstr>Times-Roman</vt:lpstr>
      <vt:lpstr>Wingdings</vt:lpstr>
      <vt:lpstr>Capsules</vt:lpstr>
      <vt:lpstr>Equation</vt:lpstr>
      <vt:lpstr>MathType 6.0 Equation</vt:lpstr>
      <vt:lpstr>ECE 333  Green Electric Energy</vt:lpstr>
      <vt:lpstr>Announcements</vt:lpstr>
      <vt:lpstr>Wind Turbine Sizes</vt:lpstr>
      <vt:lpstr>Power in the Wind</vt:lpstr>
      <vt:lpstr>Power in the Wind (cont)</vt:lpstr>
      <vt:lpstr>Power in the Wind (cont)</vt:lpstr>
      <vt:lpstr>Power in the Wind (cont)</vt:lpstr>
      <vt:lpstr>Example: Wind Energy Passing though 1 m2</vt:lpstr>
      <vt:lpstr>Air Density ∝ Temperature and Pressure</vt:lpstr>
      <vt:lpstr>Air Density Altitude Correction</vt:lpstr>
      <vt:lpstr>Air Density Temperature and Altitude Impacts</vt:lpstr>
      <vt:lpstr>PowerPoint Presentation</vt:lpstr>
      <vt:lpstr>PowerPoint Presentation</vt:lpstr>
      <vt:lpstr>PowerPoint Presentation</vt:lpstr>
      <vt:lpstr>Elevation &amp; Terrain Roughness Impacts on Pw</vt:lpstr>
      <vt:lpstr>PowerPoint Presentation</vt:lpstr>
      <vt:lpstr>Example:   Rotor Stress Estimate</vt:lpstr>
      <vt:lpstr>Maximum Rotor Efficiency – Betz’s Law</vt:lpstr>
      <vt:lpstr>PowerPoint Presentation</vt:lpstr>
      <vt:lpstr>Power Extracted by The Blades</vt:lpstr>
      <vt:lpstr>Wind Mass Flow Rate</vt:lpstr>
      <vt:lpstr>Power Extracted by the Blades</vt:lpstr>
      <vt:lpstr>Maximum Rotor Efficiency</vt:lpstr>
      <vt:lpstr>Maximum Rotor Efficiency</vt:lpstr>
      <vt:lpstr>Maximum Rotor Efficiency</vt:lpstr>
      <vt:lpstr>Tip-Speed Ratio (TSR)</vt:lpstr>
      <vt:lpstr>Tip-Speed Ratio (TSR)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Karl Reinhard</cp:lastModifiedBy>
  <cp:revision>385</cp:revision>
  <dcterms:created xsi:type="dcterms:W3CDTF">2000-05-11T14:27:08Z</dcterms:created>
  <dcterms:modified xsi:type="dcterms:W3CDTF">2018-03-17T17:32:16Z</dcterms:modified>
</cp:coreProperties>
</file>